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4"/>
  </p:notesMasterIdLst>
  <p:sldIdLst>
    <p:sldId id="268" r:id="rId2"/>
    <p:sldId id="276" r:id="rId3"/>
    <p:sldId id="382" r:id="rId4"/>
    <p:sldId id="347" r:id="rId5"/>
    <p:sldId id="359" r:id="rId6"/>
    <p:sldId id="378" r:id="rId7"/>
    <p:sldId id="358" r:id="rId8"/>
    <p:sldId id="365" r:id="rId9"/>
    <p:sldId id="364" r:id="rId10"/>
    <p:sldId id="350" r:id="rId11"/>
    <p:sldId id="376" r:id="rId12"/>
    <p:sldId id="353" r:id="rId13"/>
    <p:sldId id="370" r:id="rId14"/>
    <p:sldId id="371" r:id="rId15"/>
    <p:sldId id="380" r:id="rId16"/>
    <p:sldId id="372" r:id="rId17"/>
    <p:sldId id="354" r:id="rId18"/>
    <p:sldId id="355" r:id="rId19"/>
    <p:sldId id="367" r:id="rId20"/>
    <p:sldId id="387" r:id="rId21"/>
    <p:sldId id="356" r:id="rId22"/>
    <p:sldId id="374" r:id="rId23"/>
    <p:sldId id="368" r:id="rId24"/>
    <p:sldId id="373" r:id="rId25"/>
    <p:sldId id="385" r:id="rId26"/>
    <p:sldId id="386" r:id="rId27"/>
    <p:sldId id="384" r:id="rId28"/>
    <p:sldId id="366" r:id="rId29"/>
    <p:sldId id="375" r:id="rId30"/>
    <p:sldId id="351" r:id="rId31"/>
    <p:sldId id="357" r:id="rId32"/>
    <p:sldId id="352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apoor,Amanpreet" initials="K" lastIdx="1" clrIdx="0">
    <p:extLst>
      <p:ext uri="{19B8F6BF-5375-455C-9EA6-DF929625EA0E}">
        <p15:presenceInfo xmlns:p15="http://schemas.microsoft.com/office/powerpoint/2012/main" userId="Kapoor,Amanpreet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D9EFF"/>
    <a:srgbClr val="EB6E19"/>
    <a:srgbClr val="FF9393"/>
    <a:srgbClr val="0079D4"/>
    <a:srgbClr val="00B050"/>
    <a:srgbClr val="F16000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9434" autoAdjust="0"/>
  </p:normalViewPr>
  <p:slideViewPr>
    <p:cSldViewPr snapToGrid="0">
      <p:cViewPr varScale="1">
        <p:scale>
          <a:sx n="77" d="100"/>
          <a:sy n="77" d="100"/>
        </p:scale>
        <p:origin x="912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commentAuthors" Target="commentAuthor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DC33719-7A6F-4214-9C0D-013FD705666A}" type="doc">
      <dgm:prSet loTypeId="urn:microsoft.com/office/officeart/2008/layout/RadialCluster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AE6E187-A671-4FEC-B3B3-861BB3DA7B57}">
      <dgm:prSet phldrT="[Text]" custT="1"/>
      <dgm:spPr>
        <a:noFill/>
        <a:ln w="19050">
          <a:solidFill>
            <a:srgbClr val="F16000"/>
          </a:solidFill>
        </a:ln>
      </dgm:spPr>
      <dgm:t>
        <a:bodyPr/>
        <a:lstStyle/>
        <a:p>
          <a:r>
            <a:rPr lang="en-US" sz="2400" dirty="0">
              <a:solidFill>
                <a:srgbClr val="F16000"/>
              </a:solidFill>
              <a:latin typeface="Gotham Bold" pitchFamily="50" charset="0"/>
            </a:rPr>
            <a:t>Data Structures &amp; Algorithms</a:t>
          </a:r>
        </a:p>
      </dgm:t>
      <dgm:extLst>
        <a:ext uri="{E40237B7-FDA0-4F09-8148-C483321AD2D9}">
          <dgm14:cNvPr xmlns:dgm14="http://schemas.microsoft.com/office/drawing/2010/diagram" id="0" name="" descr="This course will cover conceptual understanding, implementation and critical thinking while problem solving and applying various data structures and algorithms"/>
        </a:ext>
      </dgm:extLst>
    </dgm:pt>
    <dgm:pt modelId="{420DE6C3-8E95-496F-8641-0F6F3B4E48F1}" type="parTrans" cxnId="{13F72C14-2D3A-47B3-909A-BEE1A0F7FE16}">
      <dgm:prSet/>
      <dgm:spPr/>
      <dgm:t>
        <a:bodyPr/>
        <a:lstStyle/>
        <a:p>
          <a:endParaRPr lang="en-US" sz="2800">
            <a:latin typeface="Gotham Bold" pitchFamily="50" charset="0"/>
          </a:endParaRPr>
        </a:p>
      </dgm:t>
    </dgm:pt>
    <dgm:pt modelId="{27D41622-7BF3-424F-A90A-2A327C162E47}" type="sibTrans" cxnId="{13F72C14-2D3A-47B3-909A-BEE1A0F7FE16}">
      <dgm:prSet/>
      <dgm:spPr/>
      <dgm:t>
        <a:bodyPr/>
        <a:lstStyle/>
        <a:p>
          <a:endParaRPr lang="en-US" sz="2800">
            <a:latin typeface="Gotham Bold" pitchFamily="50" charset="0"/>
          </a:endParaRPr>
        </a:p>
      </dgm:t>
    </dgm:pt>
    <dgm:pt modelId="{0E6F50A2-2E78-411D-B955-C070A9F4B9F8}">
      <dgm:prSet phldrT="[Text]" custT="1"/>
      <dgm:spPr>
        <a:noFill/>
        <a:ln w="19050">
          <a:solidFill>
            <a:srgbClr val="1D9EFF"/>
          </a:solidFill>
        </a:ln>
      </dgm:spPr>
      <dgm:t>
        <a:bodyPr/>
        <a:lstStyle/>
        <a:p>
          <a:pPr>
            <a:buFont typeface="Wingdings" panose="05000000000000000000" pitchFamily="2" charset="2"/>
            <a:buChar char="§"/>
          </a:pPr>
          <a:r>
            <a:rPr lang="en-US" sz="1800" dirty="0">
              <a:solidFill>
                <a:srgbClr val="1D9EFF"/>
              </a:solidFill>
              <a:latin typeface="Gotham Bold" pitchFamily="50" charset="0"/>
            </a:rPr>
            <a:t>Conceptual Understanding</a:t>
          </a:r>
        </a:p>
      </dgm:t>
      <dgm:extLst>
        <a:ext uri="{E40237B7-FDA0-4F09-8148-C483321AD2D9}">
          <dgm14:cNvPr xmlns:dgm14="http://schemas.microsoft.com/office/drawing/2010/diagram" id="0" name="" descr=" conceptual understanding, "/>
        </a:ext>
      </dgm:extLst>
    </dgm:pt>
    <dgm:pt modelId="{C4DD3BA3-7754-4345-95D6-C158D4DD997C}" type="parTrans" cxnId="{E1B161CA-D68D-4111-BF40-1727DDF0B4F9}">
      <dgm:prSet/>
      <dgm:spPr/>
      <dgm:t>
        <a:bodyPr/>
        <a:lstStyle/>
        <a:p>
          <a:endParaRPr lang="en-US" sz="2800">
            <a:latin typeface="Gotham Bold" pitchFamily="50" charset="0"/>
          </a:endParaRPr>
        </a:p>
      </dgm:t>
    </dgm:pt>
    <dgm:pt modelId="{759D4F75-5513-4916-8D4C-162D426C7A18}" type="sibTrans" cxnId="{E1B161CA-D68D-4111-BF40-1727DDF0B4F9}">
      <dgm:prSet/>
      <dgm:spPr/>
      <dgm:t>
        <a:bodyPr/>
        <a:lstStyle/>
        <a:p>
          <a:endParaRPr lang="en-US" sz="2800">
            <a:latin typeface="Gotham Bold" pitchFamily="50" charset="0"/>
          </a:endParaRPr>
        </a:p>
      </dgm:t>
    </dgm:pt>
    <dgm:pt modelId="{291C933C-91AD-4882-8E6B-A739E39A6102}">
      <dgm:prSet phldrT="[Text]" custT="1"/>
      <dgm:spPr>
        <a:noFill/>
        <a:ln w="19050">
          <a:solidFill>
            <a:srgbClr val="1D9EFF"/>
          </a:solidFill>
        </a:ln>
      </dgm:spPr>
      <dgm:t>
        <a:bodyPr/>
        <a:lstStyle/>
        <a:p>
          <a:r>
            <a:rPr lang="en-US" sz="1800" dirty="0">
              <a:solidFill>
                <a:srgbClr val="1D9EFF"/>
              </a:solidFill>
              <a:latin typeface="Gotham Bold" pitchFamily="50" charset="0"/>
            </a:rPr>
            <a:t>Critical Thinking or Problem Solving</a:t>
          </a:r>
        </a:p>
      </dgm:t>
      <dgm:extLst>
        <a:ext uri="{E40237B7-FDA0-4F09-8148-C483321AD2D9}">
          <dgm14:cNvPr xmlns:dgm14="http://schemas.microsoft.com/office/drawing/2010/diagram" id="0" name="" descr="Critical thinking while problem solving"/>
        </a:ext>
      </dgm:extLst>
    </dgm:pt>
    <dgm:pt modelId="{1B544E79-F7C8-4AEF-8835-674D0A8009BC}" type="parTrans" cxnId="{C5CB7EA3-D67F-4D39-954D-D03AFFE50F94}">
      <dgm:prSet/>
      <dgm:spPr/>
      <dgm:t>
        <a:bodyPr/>
        <a:lstStyle/>
        <a:p>
          <a:endParaRPr lang="en-US" sz="2800">
            <a:latin typeface="Gotham Bold" pitchFamily="50" charset="0"/>
          </a:endParaRPr>
        </a:p>
      </dgm:t>
    </dgm:pt>
    <dgm:pt modelId="{8875006C-29AF-40B6-8CF2-D3BAD15984D5}" type="sibTrans" cxnId="{C5CB7EA3-D67F-4D39-954D-D03AFFE50F94}">
      <dgm:prSet/>
      <dgm:spPr/>
      <dgm:t>
        <a:bodyPr/>
        <a:lstStyle/>
        <a:p>
          <a:endParaRPr lang="en-US" sz="2800">
            <a:latin typeface="Gotham Bold" pitchFamily="50" charset="0"/>
          </a:endParaRPr>
        </a:p>
      </dgm:t>
    </dgm:pt>
    <dgm:pt modelId="{A8D91E3C-C0E0-49DA-A08F-3849BDFC9950}">
      <dgm:prSet phldrT="[Text]" phldr="1"/>
      <dgm:spPr/>
      <dgm:t>
        <a:bodyPr/>
        <a:lstStyle/>
        <a:p>
          <a:endParaRPr lang="en-US" sz="2800" dirty="0">
            <a:latin typeface="Gotham Bold" pitchFamily="50" charset="0"/>
          </a:endParaRPr>
        </a:p>
      </dgm:t>
    </dgm:pt>
    <dgm:pt modelId="{DC3536E7-4DEF-45ED-AEFA-F890867E8F78}" type="parTrans" cxnId="{85586D2C-4413-4657-9DAE-0DF606442A91}">
      <dgm:prSet/>
      <dgm:spPr/>
      <dgm:t>
        <a:bodyPr/>
        <a:lstStyle/>
        <a:p>
          <a:endParaRPr lang="en-US" sz="2800">
            <a:latin typeface="Gotham Bold" pitchFamily="50" charset="0"/>
          </a:endParaRPr>
        </a:p>
      </dgm:t>
    </dgm:pt>
    <dgm:pt modelId="{B6CC9658-2BA4-4408-B433-F821498FE5BC}" type="sibTrans" cxnId="{85586D2C-4413-4657-9DAE-0DF606442A91}">
      <dgm:prSet/>
      <dgm:spPr/>
      <dgm:t>
        <a:bodyPr/>
        <a:lstStyle/>
        <a:p>
          <a:endParaRPr lang="en-US" sz="2800">
            <a:latin typeface="Gotham Bold" pitchFamily="50" charset="0"/>
          </a:endParaRPr>
        </a:p>
      </dgm:t>
    </dgm:pt>
    <dgm:pt modelId="{BC814E58-DAA4-4227-B6C0-E804A99B2259}">
      <dgm:prSet phldrT="[Text]" phldr="1"/>
      <dgm:spPr/>
      <dgm:t>
        <a:bodyPr/>
        <a:lstStyle/>
        <a:p>
          <a:endParaRPr lang="en-US" sz="2800">
            <a:latin typeface="Gotham Bold" pitchFamily="50" charset="0"/>
          </a:endParaRPr>
        </a:p>
      </dgm:t>
    </dgm:pt>
    <dgm:pt modelId="{79CAD13A-32F9-446E-8581-F93D503EC1BC}" type="parTrans" cxnId="{EE102EE0-0803-4EA8-BDD5-DE8335D3F425}">
      <dgm:prSet/>
      <dgm:spPr/>
      <dgm:t>
        <a:bodyPr/>
        <a:lstStyle/>
        <a:p>
          <a:endParaRPr lang="en-US" sz="2800">
            <a:latin typeface="Gotham Bold" pitchFamily="50" charset="0"/>
          </a:endParaRPr>
        </a:p>
      </dgm:t>
    </dgm:pt>
    <dgm:pt modelId="{FEBE5F87-6D6D-41C1-8E0E-5E394A5F9D30}" type="sibTrans" cxnId="{EE102EE0-0803-4EA8-BDD5-DE8335D3F425}">
      <dgm:prSet/>
      <dgm:spPr/>
      <dgm:t>
        <a:bodyPr/>
        <a:lstStyle/>
        <a:p>
          <a:endParaRPr lang="en-US" sz="2800">
            <a:latin typeface="Gotham Bold" pitchFamily="50" charset="0"/>
          </a:endParaRPr>
        </a:p>
      </dgm:t>
    </dgm:pt>
    <dgm:pt modelId="{52F28BC5-DA47-4103-821A-91EE36A1A493}">
      <dgm:prSet phldrT="[Text]" phldr="1"/>
      <dgm:spPr/>
      <dgm:t>
        <a:bodyPr/>
        <a:lstStyle/>
        <a:p>
          <a:endParaRPr lang="en-US" sz="2800">
            <a:latin typeface="Gotham Bold" pitchFamily="50" charset="0"/>
          </a:endParaRPr>
        </a:p>
      </dgm:t>
    </dgm:pt>
    <dgm:pt modelId="{D4A05384-64B8-4B12-A82C-A48408B99E6E}" type="parTrans" cxnId="{27325173-C5D9-4970-B5BC-7BEC7074A4A6}">
      <dgm:prSet/>
      <dgm:spPr/>
      <dgm:t>
        <a:bodyPr/>
        <a:lstStyle/>
        <a:p>
          <a:endParaRPr lang="en-US" sz="2800">
            <a:latin typeface="Gotham Bold" pitchFamily="50" charset="0"/>
          </a:endParaRPr>
        </a:p>
      </dgm:t>
    </dgm:pt>
    <dgm:pt modelId="{22E4F192-5F06-4279-820A-278E22912798}" type="sibTrans" cxnId="{27325173-C5D9-4970-B5BC-7BEC7074A4A6}">
      <dgm:prSet/>
      <dgm:spPr/>
      <dgm:t>
        <a:bodyPr/>
        <a:lstStyle/>
        <a:p>
          <a:endParaRPr lang="en-US" sz="2800">
            <a:latin typeface="Gotham Bold" pitchFamily="50" charset="0"/>
          </a:endParaRPr>
        </a:p>
      </dgm:t>
    </dgm:pt>
    <dgm:pt modelId="{128C838D-643F-4B8B-93FD-375F25D7AF9F}">
      <dgm:prSet phldrT="[Text]" phldr="1"/>
      <dgm:spPr/>
      <dgm:t>
        <a:bodyPr/>
        <a:lstStyle/>
        <a:p>
          <a:endParaRPr lang="en-US" sz="2800">
            <a:latin typeface="Gotham Bold" pitchFamily="50" charset="0"/>
          </a:endParaRPr>
        </a:p>
      </dgm:t>
    </dgm:pt>
    <dgm:pt modelId="{7C92BD7C-DCCE-40C0-AE21-8CF159139C1B}" type="parTrans" cxnId="{470898D3-DC94-4D30-A52E-685C42C0705A}">
      <dgm:prSet/>
      <dgm:spPr/>
      <dgm:t>
        <a:bodyPr/>
        <a:lstStyle/>
        <a:p>
          <a:endParaRPr lang="en-US" sz="2800">
            <a:latin typeface="Gotham Bold" pitchFamily="50" charset="0"/>
          </a:endParaRPr>
        </a:p>
      </dgm:t>
    </dgm:pt>
    <dgm:pt modelId="{104BC77B-B2FA-441B-A6C0-B1891A74ED43}" type="sibTrans" cxnId="{470898D3-DC94-4D30-A52E-685C42C0705A}">
      <dgm:prSet/>
      <dgm:spPr/>
      <dgm:t>
        <a:bodyPr/>
        <a:lstStyle/>
        <a:p>
          <a:endParaRPr lang="en-US" sz="2800">
            <a:latin typeface="Gotham Bold" pitchFamily="50" charset="0"/>
          </a:endParaRPr>
        </a:p>
      </dgm:t>
    </dgm:pt>
    <dgm:pt modelId="{CC20A6D1-0E8B-4ABC-9D12-82F654FFA1D9}">
      <dgm:prSet phldrT="[Text]" phldr="1"/>
      <dgm:spPr/>
      <dgm:t>
        <a:bodyPr/>
        <a:lstStyle/>
        <a:p>
          <a:endParaRPr lang="en-US" sz="2800" dirty="0">
            <a:latin typeface="Gotham Bold" pitchFamily="50" charset="0"/>
          </a:endParaRPr>
        </a:p>
      </dgm:t>
    </dgm:pt>
    <dgm:pt modelId="{C26C0ECB-C4D6-4841-AD77-853DC6287CD3}" type="parTrans" cxnId="{329AAF3C-E80A-4591-931D-A75FB88A05E7}">
      <dgm:prSet/>
      <dgm:spPr/>
      <dgm:t>
        <a:bodyPr/>
        <a:lstStyle/>
        <a:p>
          <a:endParaRPr lang="en-US" sz="2800">
            <a:latin typeface="Gotham Bold" pitchFamily="50" charset="0"/>
          </a:endParaRPr>
        </a:p>
      </dgm:t>
    </dgm:pt>
    <dgm:pt modelId="{FAB53CA2-B847-4639-AAE6-4A30B98234CA}" type="sibTrans" cxnId="{329AAF3C-E80A-4591-931D-A75FB88A05E7}">
      <dgm:prSet/>
      <dgm:spPr/>
      <dgm:t>
        <a:bodyPr/>
        <a:lstStyle/>
        <a:p>
          <a:endParaRPr lang="en-US" sz="2800">
            <a:latin typeface="Gotham Bold" pitchFamily="50" charset="0"/>
          </a:endParaRPr>
        </a:p>
      </dgm:t>
    </dgm:pt>
    <dgm:pt modelId="{F01462A8-07C4-4291-8A36-AF662AE57D89}">
      <dgm:prSet phldrT="[Text]" custT="1"/>
      <dgm:spPr>
        <a:noFill/>
        <a:ln w="19050">
          <a:solidFill>
            <a:srgbClr val="1D9EFF"/>
          </a:solidFill>
        </a:ln>
      </dgm:spPr>
      <dgm:t>
        <a:bodyPr/>
        <a:lstStyle/>
        <a:p>
          <a:r>
            <a:rPr lang="en-US" sz="1800" dirty="0">
              <a:solidFill>
                <a:srgbClr val="1D9EFF"/>
              </a:solidFill>
              <a:latin typeface="Gotham Bold" pitchFamily="50" charset="0"/>
            </a:rPr>
            <a:t>Implementation</a:t>
          </a:r>
        </a:p>
      </dgm:t>
      <dgm:extLst>
        <a:ext uri="{E40237B7-FDA0-4F09-8148-C483321AD2D9}">
          <dgm14:cNvPr xmlns:dgm14="http://schemas.microsoft.com/office/drawing/2010/diagram" id="0" name="" descr="implementation"/>
        </a:ext>
      </dgm:extLst>
    </dgm:pt>
    <dgm:pt modelId="{96B5FECB-540C-4337-B516-2FCD6400ED37}" type="parTrans" cxnId="{84450B19-2A5C-482F-BA68-7BC10F87C39A}">
      <dgm:prSet/>
      <dgm:spPr/>
      <dgm:t>
        <a:bodyPr/>
        <a:lstStyle/>
        <a:p>
          <a:endParaRPr lang="en-US"/>
        </a:p>
      </dgm:t>
    </dgm:pt>
    <dgm:pt modelId="{86C608BD-D64B-4017-9506-98B2CC3A078F}" type="sibTrans" cxnId="{84450B19-2A5C-482F-BA68-7BC10F87C39A}">
      <dgm:prSet/>
      <dgm:spPr/>
      <dgm:t>
        <a:bodyPr/>
        <a:lstStyle/>
        <a:p>
          <a:endParaRPr lang="en-US"/>
        </a:p>
      </dgm:t>
    </dgm:pt>
    <dgm:pt modelId="{C7B63947-DEEF-46FF-AFEC-0519A852EF3A}" type="pres">
      <dgm:prSet presAssocID="{8DC33719-7A6F-4214-9C0D-013FD705666A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8C5F2717-6365-4ACE-B876-95EF07335337}" type="pres">
      <dgm:prSet presAssocID="{9AE6E187-A671-4FEC-B3B3-861BB3DA7B57}" presName="singleCycle" presStyleCnt="0"/>
      <dgm:spPr/>
    </dgm:pt>
    <dgm:pt modelId="{80561381-6CA4-419C-A16D-B5A76FEA5215}" type="pres">
      <dgm:prSet presAssocID="{9AE6E187-A671-4FEC-B3B3-861BB3DA7B57}" presName="singleCenter" presStyleLbl="node1" presStyleIdx="0" presStyleCnt="4" custScaleX="213498" custScaleY="76218" custLinFactNeighborX="17034" custLinFactNeighborY="-12776">
        <dgm:presLayoutVars>
          <dgm:chMax val="7"/>
          <dgm:chPref val="7"/>
        </dgm:presLayoutVars>
      </dgm:prSet>
      <dgm:spPr/>
    </dgm:pt>
    <dgm:pt modelId="{68452DFE-84CE-4323-805F-49715B25DF2A}" type="pres">
      <dgm:prSet presAssocID="{C4DD3BA3-7754-4345-95D6-C158D4DD997C}" presName="Name56" presStyleLbl="parChTrans1D2" presStyleIdx="0" presStyleCnt="3"/>
      <dgm:spPr/>
    </dgm:pt>
    <dgm:pt modelId="{5D650C01-FAC9-4563-93F7-E60F8F3D1BB0}" type="pres">
      <dgm:prSet presAssocID="{0E6F50A2-2E78-411D-B955-C070A9F4B9F8}" presName="text0" presStyleLbl="node1" presStyleIdx="1" presStyleCnt="4" custScaleX="283349" custScaleY="94733" custRadScaleRad="108565" custRadScaleInc="30295">
        <dgm:presLayoutVars>
          <dgm:bulletEnabled val="1"/>
        </dgm:presLayoutVars>
      </dgm:prSet>
      <dgm:spPr/>
    </dgm:pt>
    <dgm:pt modelId="{CA4BFDF4-1CEF-4493-AB0C-F0AB026FD224}" type="pres">
      <dgm:prSet presAssocID="{1B544E79-F7C8-4AEF-8835-674D0A8009BC}" presName="Name56" presStyleLbl="parChTrans1D2" presStyleIdx="1" presStyleCnt="3"/>
      <dgm:spPr/>
    </dgm:pt>
    <dgm:pt modelId="{75AFE9F6-ACD3-4CF1-8850-04EC82CEFC57}" type="pres">
      <dgm:prSet presAssocID="{291C933C-91AD-4882-8E6B-A739E39A6102}" presName="text0" presStyleLbl="node1" presStyleIdx="2" presStyleCnt="4" custScaleX="251756" custScaleY="94733" custRadScaleRad="162957" custRadScaleInc="-22719">
        <dgm:presLayoutVars>
          <dgm:bulletEnabled val="1"/>
        </dgm:presLayoutVars>
      </dgm:prSet>
      <dgm:spPr/>
    </dgm:pt>
    <dgm:pt modelId="{BD2F718F-F501-40DC-92E0-CA63629BF8DF}" type="pres">
      <dgm:prSet presAssocID="{96B5FECB-540C-4337-B516-2FCD6400ED37}" presName="Name56" presStyleLbl="parChTrans1D2" presStyleIdx="2" presStyleCnt="3"/>
      <dgm:spPr/>
    </dgm:pt>
    <dgm:pt modelId="{4BFB453D-3590-494D-B902-EC59B4254293}" type="pres">
      <dgm:prSet presAssocID="{F01462A8-07C4-4291-8A36-AF662AE57D89}" presName="text0" presStyleLbl="node1" presStyleIdx="3" presStyleCnt="4" custScaleX="272010" custScaleY="94733">
        <dgm:presLayoutVars>
          <dgm:bulletEnabled val="1"/>
        </dgm:presLayoutVars>
      </dgm:prSet>
      <dgm:spPr/>
    </dgm:pt>
  </dgm:ptLst>
  <dgm:cxnLst>
    <dgm:cxn modelId="{C3286302-8140-4664-A785-24FE742D5D07}" type="presOf" srcId="{96B5FECB-540C-4337-B516-2FCD6400ED37}" destId="{BD2F718F-F501-40DC-92E0-CA63629BF8DF}" srcOrd="0" destOrd="0" presId="urn:microsoft.com/office/officeart/2008/layout/RadialCluster"/>
    <dgm:cxn modelId="{13F72C14-2D3A-47B3-909A-BEE1A0F7FE16}" srcId="{8DC33719-7A6F-4214-9C0D-013FD705666A}" destId="{9AE6E187-A671-4FEC-B3B3-861BB3DA7B57}" srcOrd="0" destOrd="0" parTransId="{420DE6C3-8E95-496F-8641-0F6F3B4E48F1}" sibTransId="{27D41622-7BF3-424F-A90A-2A327C162E47}"/>
    <dgm:cxn modelId="{84450B19-2A5C-482F-BA68-7BC10F87C39A}" srcId="{9AE6E187-A671-4FEC-B3B3-861BB3DA7B57}" destId="{F01462A8-07C4-4291-8A36-AF662AE57D89}" srcOrd="2" destOrd="0" parTransId="{96B5FECB-540C-4337-B516-2FCD6400ED37}" sibTransId="{86C608BD-D64B-4017-9506-98B2CC3A078F}"/>
    <dgm:cxn modelId="{F6B08226-0A21-4173-9906-3B075CA4C6F5}" type="presOf" srcId="{C4DD3BA3-7754-4345-95D6-C158D4DD997C}" destId="{68452DFE-84CE-4323-805F-49715B25DF2A}" srcOrd="0" destOrd="0" presId="urn:microsoft.com/office/officeart/2008/layout/RadialCluster"/>
    <dgm:cxn modelId="{85586D2C-4413-4657-9DAE-0DF606442A91}" srcId="{8DC33719-7A6F-4214-9C0D-013FD705666A}" destId="{A8D91E3C-C0E0-49DA-A08F-3849BDFC9950}" srcOrd="1" destOrd="0" parTransId="{DC3536E7-4DEF-45ED-AEFA-F890867E8F78}" sibTransId="{B6CC9658-2BA4-4408-B433-F821498FE5BC}"/>
    <dgm:cxn modelId="{329AAF3C-E80A-4591-931D-A75FB88A05E7}" srcId="{52F28BC5-DA47-4103-821A-91EE36A1A493}" destId="{CC20A6D1-0E8B-4ABC-9D12-82F654FFA1D9}" srcOrd="1" destOrd="0" parTransId="{C26C0ECB-C4D6-4841-AD77-853DC6287CD3}" sibTransId="{FAB53CA2-B847-4639-AAE6-4A30B98234CA}"/>
    <dgm:cxn modelId="{C207413E-D4EE-4AF9-B33A-34418FDD5272}" type="presOf" srcId="{0E6F50A2-2E78-411D-B955-C070A9F4B9F8}" destId="{5D650C01-FAC9-4563-93F7-E60F8F3D1BB0}" srcOrd="0" destOrd="0" presId="urn:microsoft.com/office/officeart/2008/layout/RadialCluster"/>
    <dgm:cxn modelId="{DFCC074E-89D8-41DE-B6FB-6782FBBC933B}" type="presOf" srcId="{1B544E79-F7C8-4AEF-8835-674D0A8009BC}" destId="{CA4BFDF4-1CEF-4493-AB0C-F0AB026FD224}" srcOrd="0" destOrd="0" presId="urn:microsoft.com/office/officeart/2008/layout/RadialCluster"/>
    <dgm:cxn modelId="{27325173-C5D9-4970-B5BC-7BEC7074A4A6}" srcId="{8DC33719-7A6F-4214-9C0D-013FD705666A}" destId="{52F28BC5-DA47-4103-821A-91EE36A1A493}" srcOrd="2" destOrd="0" parTransId="{D4A05384-64B8-4B12-A82C-A48408B99E6E}" sibTransId="{22E4F192-5F06-4279-820A-278E22912798}"/>
    <dgm:cxn modelId="{F096699B-0DE9-4D67-93B0-EF973CC20FCA}" type="presOf" srcId="{9AE6E187-A671-4FEC-B3B3-861BB3DA7B57}" destId="{80561381-6CA4-419C-A16D-B5A76FEA5215}" srcOrd="0" destOrd="0" presId="urn:microsoft.com/office/officeart/2008/layout/RadialCluster"/>
    <dgm:cxn modelId="{C5CB7EA3-D67F-4D39-954D-D03AFFE50F94}" srcId="{9AE6E187-A671-4FEC-B3B3-861BB3DA7B57}" destId="{291C933C-91AD-4882-8E6B-A739E39A6102}" srcOrd="1" destOrd="0" parTransId="{1B544E79-F7C8-4AEF-8835-674D0A8009BC}" sibTransId="{8875006C-29AF-40B6-8CF2-D3BAD15984D5}"/>
    <dgm:cxn modelId="{E1B161CA-D68D-4111-BF40-1727DDF0B4F9}" srcId="{9AE6E187-A671-4FEC-B3B3-861BB3DA7B57}" destId="{0E6F50A2-2E78-411D-B955-C070A9F4B9F8}" srcOrd="0" destOrd="0" parTransId="{C4DD3BA3-7754-4345-95D6-C158D4DD997C}" sibTransId="{759D4F75-5513-4916-8D4C-162D426C7A18}"/>
    <dgm:cxn modelId="{470898D3-DC94-4D30-A52E-685C42C0705A}" srcId="{52F28BC5-DA47-4103-821A-91EE36A1A493}" destId="{128C838D-643F-4B8B-93FD-375F25D7AF9F}" srcOrd="0" destOrd="0" parTransId="{7C92BD7C-DCCE-40C0-AE21-8CF159139C1B}" sibTransId="{104BC77B-B2FA-441B-A6C0-B1891A74ED43}"/>
    <dgm:cxn modelId="{232189DE-4C40-451D-9A6A-22FA37E23C1F}" type="presOf" srcId="{291C933C-91AD-4882-8E6B-A739E39A6102}" destId="{75AFE9F6-ACD3-4CF1-8850-04EC82CEFC57}" srcOrd="0" destOrd="0" presId="urn:microsoft.com/office/officeart/2008/layout/RadialCluster"/>
    <dgm:cxn modelId="{EE102EE0-0803-4EA8-BDD5-DE8335D3F425}" srcId="{A8D91E3C-C0E0-49DA-A08F-3849BDFC9950}" destId="{BC814E58-DAA4-4227-B6C0-E804A99B2259}" srcOrd="0" destOrd="0" parTransId="{79CAD13A-32F9-446E-8581-F93D503EC1BC}" sibTransId="{FEBE5F87-6D6D-41C1-8E0E-5E394A5F9D30}"/>
    <dgm:cxn modelId="{ACE4B7E0-35A0-40CE-AB6A-3633B2A5AA0C}" type="presOf" srcId="{8DC33719-7A6F-4214-9C0D-013FD705666A}" destId="{C7B63947-DEEF-46FF-AFEC-0519A852EF3A}" srcOrd="0" destOrd="0" presId="urn:microsoft.com/office/officeart/2008/layout/RadialCluster"/>
    <dgm:cxn modelId="{3688B8F0-1F3D-4D03-9D9E-8F3B79F2736B}" type="presOf" srcId="{F01462A8-07C4-4291-8A36-AF662AE57D89}" destId="{4BFB453D-3590-494D-B902-EC59B4254293}" srcOrd="0" destOrd="0" presId="urn:microsoft.com/office/officeart/2008/layout/RadialCluster"/>
    <dgm:cxn modelId="{9E29CCFD-6E73-4432-8188-196E1D805F2C}" type="presParOf" srcId="{C7B63947-DEEF-46FF-AFEC-0519A852EF3A}" destId="{8C5F2717-6365-4ACE-B876-95EF07335337}" srcOrd="0" destOrd="0" presId="urn:microsoft.com/office/officeart/2008/layout/RadialCluster"/>
    <dgm:cxn modelId="{1DE9B7B8-79E7-414F-A34F-01E65F11C7CB}" type="presParOf" srcId="{8C5F2717-6365-4ACE-B876-95EF07335337}" destId="{80561381-6CA4-419C-A16D-B5A76FEA5215}" srcOrd="0" destOrd="0" presId="urn:microsoft.com/office/officeart/2008/layout/RadialCluster"/>
    <dgm:cxn modelId="{00228588-2322-4339-A244-EEAF62249163}" type="presParOf" srcId="{8C5F2717-6365-4ACE-B876-95EF07335337}" destId="{68452DFE-84CE-4323-805F-49715B25DF2A}" srcOrd="1" destOrd="0" presId="urn:microsoft.com/office/officeart/2008/layout/RadialCluster"/>
    <dgm:cxn modelId="{1AD0706A-8D2D-4AFF-AD35-CDA64F395C37}" type="presParOf" srcId="{8C5F2717-6365-4ACE-B876-95EF07335337}" destId="{5D650C01-FAC9-4563-93F7-E60F8F3D1BB0}" srcOrd="2" destOrd="0" presId="urn:microsoft.com/office/officeart/2008/layout/RadialCluster"/>
    <dgm:cxn modelId="{7ABD4FBE-FA38-47B9-A250-69A84DD2912C}" type="presParOf" srcId="{8C5F2717-6365-4ACE-B876-95EF07335337}" destId="{CA4BFDF4-1CEF-4493-AB0C-F0AB026FD224}" srcOrd="3" destOrd="0" presId="urn:microsoft.com/office/officeart/2008/layout/RadialCluster"/>
    <dgm:cxn modelId="{E57B2A9C-197E-41A6-A21E-150C3D18A23B}" type="presParOf" srcId="{8C5F2717-6365-4ACE-B876-95EF07335337}" destId="{75AFE9F6-ACD3-4CF1-8850-04EC82CEFC57}" srcOrd="4" destOrd="0" presId="urn:microsoft.com/office/officeart/2008/layout/RadialCluster"/>
    <dgm:cxn modelId="{E398EA7C-5470-49FA-ABA6-7CC6D1327FFB}" type="presParOf" srcId="{8C5F2717-6365-4ACE-B876-95EF07335337}" destId="{BD2F718F-F501-40DC-92E0-CA63629BF8DF}" srcOrd="5" destOrd="0" presId="urn:microsoft.com/office/officeart/2008/layout/RadialCluster"/>
    <dgm:cxn modelId="{82657291-DA5D-4C4B-A2F4-9A568373BEB7}" type="presParOf" srcId="{8C5F2717-6365-4ACE-B876-95EF07335337}" destId="{4BFB453D-3590-494D-B902-EC59B4254293}" srcOrd="6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561381-6CA4-419C-A16D-B5A76FEA5215}">
      <dsp:nvSpPr>
        <dsp:cNvPr id="0" name=""/>
        <dsp:cNvSpPr/>
      </dsp:nvSpPr>
      <dsp:spPr>
        <a:xfrm>
          <a:off x="4077862" y="1839855"/>
          <a:ext cx="3075771" cy="1098039"/>
        </a:xfrm>
        <a:prstGeom prst="roundRect">
          <a:avLst/>
        </a:prstGeom>
        <a:noFill/>
        <a:ln w="19050" cap="flat" cmpd="sng" algn="ctr">
          <a:solidFill>
            <a:srgbClr val="F16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rgbClr val="F16000"/>
              </a:solidFill>
              <a:latin typeface="Gotham Bold" pitchFamily="50" charset="0"/>
            </a:rPr>
            <a:t>Data Structures &amp; Algorithms</a:t>
          </a:r>
        </a:p>
      </dsp:txBody>
      <dsp:txXfrm>
        <a:off x="4131464" y="1893457"/>
        <a:ext cx="2968567" cy="990835"/>
      </dsp:txXfrm>
    </dsp:sp>
    <dsp:sp modelId="{68452DFE-84CE-4323-805F-49715B25DF2A}">
      <dsp:nvSpPr>
        <dsp:cNvPr id="0" name=""/>
        <dsp:cNvSpPr/>
      </dsp:nvSpPr>
      <dsp:spPr>
        <a:xfrm rot="16191106">
          <a:off x="5257727" y="1484175"/>
          <a:ext cx="711361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711361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D650C01-FAC9-4563-93F7-E60F8F3D1BB0}">
      <dsp:nvSpPr>
        <dsp:cNvPr id="0" name=""/>
        <dsp:cNvSpPr/>
      </dsp:nvSpPr>
      <dsp:spPr>
        <a:xfrm>
          <a:off x="4243806" y="214096"/>
          <a:ext cx="2734996" cy="914400"/>
        </a:xfrm>
        <a:prstGeom prst="roundRect">
          <a:avLst/>
        </a:prstGeom>
        <a:noFill/>
        <a:ln w="19050" cap="flat" cmpd="sng" algn="ctr">
          <a:solidFill>
            <a:srgbClr val="1D9EF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US" sz="1800" kern="1200" dirty="0">
              <a:solidFill>
                <a:srgbClr val="1D9EFF"/>
              </a:solidFill>
              <a:latin typeface="Gotham Bold" pitchFamily="50" charset="0"/>
            </a:rPr>
            <a:t>Conceptual Understanding</a:t>
          </a:r>
        </a:p>
      </dsp:txBody>
      <dsp:txXfrm>
        <a:off x="4288443" y="258733"/>
        <a:ext cx="2645722" cy="825126"/>
      </dsp:txXfrm>
    </dsp:sp>
    <dsp:sp modelId="{CA4BFDF4-1CEF-4493-AB0C-F0AB026FD224}">
      <dsp:nvSpPr>
        <dsp:cNvPr id="0" name=""/>
        <dsp:cNvSpPr/>
      </dsp:nvSpPr>
      <dsp:spPr>
        <a:xfrm rot="1818393">
          <a:off x="6477053" y="3225846"/>
          <a:ext cx="1141247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141247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5AFE9F6-ACD3-4CF1-8850-04EC82CEFC57}">
      <dsp:nvSpPr>
        <dsp:cNvPr id="0" name=""/>
        <dsp:cNvSpPr/>
      </dsp:nvSpPr>
      <dsp:spPr>
        <a:xfrm>
          <a:off x="7107493" y="3513798"/>
          <a:ext cx="2430048" cy="914400"/>
        </a:xfrm>
        <a:prstGeom prst="roundRect">
          <a:avLst/>
        </a:prstGeom>
        <a:noFill/>
        <a:ln w="19050" cap="flat" cmpd="sng" algn="ctr">
          <a:solidFill>
            <a:srgbClr val="1D9EF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rgbClr val="1D9EFF"/>
              </a:solidFill>
              <a:latin typeface="Gotham Bold" pitchFamily="50" charset="0"/>
            </a:rPr>
            <a:t>Critical Thinking or Problem Solving</a:t>
          </a:r>
        </a:p>
      </dsp:txBody>
      <dsp:txXfrm>
        <a:off x="7152130" y="3558435"/>
        <a:ext cx="2340774" cy="825126"/>
      </dsp:txXfrm>
    </dsp:sp>
    <dsp:sp modelId="{BD2F718F-F501-40DC-92E0-CA63629BF8DF}">
      <dsp:nvSpPr>
        <dsp:cNvPr id="0" name=""/>
        <dsp:cNvSpPr/>
      </dsp:nvSpPr>
      <dsp:spPr>
        <a:xfrm rot="8876955">
          <a:off x="3579265" y="3270959"/>
          <a:ext cx="1255261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255261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BFB453D-3590-494D-B902-EC59B4254293}">
      <dsp:nvSpPr>
        <dsp:cNvPr id="0" name=""/>
        <dsp:cNvSpPr/>
      </dsp:nvSpPr>
      <dsp:spPr>
        <a:xfrm>
          <a:off x="1631922" y="3604024"/>
          <a:ext cx="2625548" cy="914400"/>
        </a:xfrm>
        <a:prstGeom prst="roundRect">
          <a:avLst/>
        </a:prstGeom>
        <a:noFill/>
        <a:ln w="19050" cap="flat" cmpd="sng" algn="ctr">
          <a:solidFill>
            <a:srgbClr val="1D9EF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rgbClr val="1D9EFF"/>
              </a:solidFill>
              <a:latin typeface="Gotham Bold" pitchFamily="50" charset="0"/>
            </a:rPr>
            <a:t>Implementation</a:t>
          </a:r>
        </a:p>
      </dsp:txBody>
      <dsp:txXfrm>
        <a:off x="1676559" y="3648661"/>
        <a:ext cx="2536274" cy="82512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386AF1-EF24-4659-9089-2771856A9EA2}" type="datetimeFigureOut">
              <a:rPr lang="en-US" smtClean="0"/>
              <a:t>8/25/2022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B3017C-A127-4C06-BF43-1875A8859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6061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3017C-A127-4C06-BF43-1875A8859C4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1835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what do we truly care about?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3017C-A127-4C06-BF43-1875A8859C4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5406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3017C-A127-4C06-BF43-1875A8859C4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259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3017C-A127-4C06-BF43-1875A8859C4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9978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3017C-A127-4C06-BF43-1875A8859C4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5048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3017C-A127-4C06-BF43-1875A8859C4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6846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3017C-A127-4C06-BF43-1875A8859C4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8508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3017C-A127-4C06-BF43-1875A8859C4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9956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3017C-A127-4C06-BF43-1875A8859C4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4586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3017C-A127-4C06-BF43-1875A8859C4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6418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Stepik: you wont have access top an ide and previously students said that it helps; </a:t>
            </a:r>
            <a:r>
              <a:rPr lang="en-US" dirty="0" err="1"/>
              <a:t>iT</a:t>
            </a:r>
            <a:r>
              <a:rPr lang="en-US" dirty="0"/>
              <a:t> wont get you a job but it will help you develop confidence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3017C-A127-4C06-BF43-1875A8859C4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7341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US" sz="1200" b="0" i="0" u="none" strike="noStrike" cap="none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My name is Aman and I will be your instructor for this course</a:t>
            </a:r>
          </a:p>
          <a:p>
            <a:pPr marL="158750" indent="0">
              <a:buNone/>
            </a:pPr>
            <a:r>
              <a:rPr lang="en-US" sz="1200" b="0" i="0" u="none" strike="noStrike" cap="none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 wear many hats and identify myself as a</a:t>
            </a:r>
          </a:p>
          <a:p>
            <a:pPr marL="158750" indent="0">
              <a:buNone/>
            </a:pPr>
            <a:r>
              <a:rPr lang="en-US" sz="1200" b="0" i="0" u="none" strike="noStrike" cap="none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Some of the organ…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3017C-A127-4C06-BF43-1875A8859C4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396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Stepik: you wont have access top an ide and previously students said that it helps; </a:t>
            </a:r>
            <a:r>
              <a:rPr lang="en-US" dirty="0" err="1"/>
              <a:t>iT</a:t>
            </a:r>
            <a:r>
              <a:rPr lang="en-US" dirty="0"/>
              <a:t> wont get you a job but it will help you develop confidence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3017C-A127-4C06-BF43-1875A8859C4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94118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3017C-A127-4C06-BF43-1875A8859C4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647824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3017C-A127-4C06-BF43-1875A8859C4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56503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3017C-A127-4C06-BF43-1875A8859C4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93819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3017C-A127-4C06-BF43-1875A8859C4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30764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3017C-A127-4C06-BF43-1875A8859C4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48516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3017C-A127-4C06-BF43-1875A8859C4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10973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3017C-A127-4C06-BF43-1875A8859C4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10365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3017C-A127-4C06-BF43-1875A8859C4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03653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3017C-A127-4C06-BF43-1875A8859C4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4258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5909305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3017C-A127-4C06-BF43-1875A8859C4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59531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3017C-A127-4C06-BF43-1875A8859C4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31129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3017C-A127-4C06-BF43-1875A8859C4B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0294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3017C-A127-4C06-BF43-1875A8859C4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2951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3017C-A127-4C06-BF43-1875A8859C4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699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3017C-A127-4C06-BF43-1875A8859C4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2742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Psuedocode</a:t>
            </a:r>
            <a:r>
              <a:rPr lang="en-US" dirty="0"/>
              <a:t> and code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3017C-A127-4C06-BF43-1875A8859C4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4197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3017C-A127-4C06-BF43-1875A8859C4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8465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will be talking about various DS and Algo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3017C-A127-4C06-BF43-1875A8859C4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8603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8859FD-4A18-469D-9E4F-A454099EA4DE}" type="datetime1">
              <a:rPr lang="en-US" smtClean="0"/>
              <a:t>8/25/2022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1622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73ED7-5ED7-450C-B7ED-EBEF21310B7F}" type="datetime1">
              <a:rPr lang="en-US" smtClean="0"/>
              <a:t>8/25/2022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7975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AB8CA-26D9-4181-B37D-04409D1280D0}" type="datetime1">
              <a:rPr lang="en-US" smtClean="0"/>
              <a:t>8/25/2022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558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3E536-4418-4D9E-A3E0-E88528F28E4B}" type="datetime1">
              <a:rPr lang="en-US" smtClean="0"/>
              <a:t>8/25/2022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4627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23BC6-0CCD-4AB2-81CA-43E3CCD5EE51}" type="datetime1">
              <a:rPr lang="en-US" smtClean="0"/>
              <a:t>8/25/2022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6792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A098F-DA8A-47AA-A10B-42006A055DDF}" type="datetime1">
              <a:rPr lang="en-US" smtClean="0"/>
              <a:t>8/25/2022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0708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4D786E-0AE6-47C8-9B09-C40597C94076}" type="datetime1">
              <a:rPr lang="en-US" smtClean="0"/>
              <a:t>8/25/2022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9092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4DAE0-74C7-4D5E-AF3C-B9894D5D19BF}" type="datetime1">
              <a:rPr lang="en-US" smtClean="0"/>
              <a:t>8/25/2022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9764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86827-E8F4-4379-8EF1-6428733FD3BC}" type="datetime1">
              <a:rPr lang="en-US" smtClean="0"/>
              <a:t>8/25/2022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6420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9088F-57A8-4376-9CF0-0496E10BAF0A}" type="datetime1">
              <a:rPr lang="en-US" smtClean="0"/>
              <a:t>8/25/2022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7521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D09DD1-D364-4683-964F-0C5BCF070FBA}" type="datetime1">
              <a:rPr lang="en-US" smtClean="0"/>
              <a:t>8/25/2022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0509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5B2B3D-9642-4A81-AE7C-4F307D91E481}" type="datetime1">
              <a:rPr lang="en-US" smtClean="0"/>
              <a:t>8/25/2022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7C28E0-2F8B-4999-AEA2-B3AA3AE899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987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6.svg"/><Relationship Id="rId3" Type="http://schemas.openxmlformats.org/officeDocument/2006/relationships/image" Target="../media/image36.png"/><Relationship Id="rId7" Type="http://schemas.openxmlformats.org/officeDocument/2006/relationships/image" Target="../media/image40.svg"/><Relationship Id="rId12" Type="http://schemas.openxmlformats.org/officeDocument/2006/relationships/image" Target="../media/image4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11" Type="http://schemas.openxmlformats.org/officeDocument/2006/relationships/image" Target="../media/image44.svg"/><Relationship Id="rId5" Type="http://schemas.openxmlformats.org/officeDocument/2006/relationships/image" Target="../media/image38.svg"/><Relationship Id="rId15" Type="http://schemas.openxmlformats.org/officeDocument/2006/relationships/image" Target="../media/image1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Relationship Id="rId1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48.svg"/><Relationship Id="rId4" Type="http://schemas.openxmlformats.org/officeDocument/2006/relationships/image" Target="../media/image4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14.png"/><Relationship Id="rId4" Type="http://schemas.openxmlformats.org/officeDocument/2006/relationships/image" Target="../media/image50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svg"/><Relationship Id="rId5" Type="http://schemas.openxmlformats.org/officeDocument/2006/relationships/image" Target="../media/image53.png"/><Relationship Id="rId4" Type="http://schemas.openxmlformats.org/officeDocument/2006/relationships/image" Target="../media/image52.svg"/><Relationship Id="rId9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hyperlink" Target="https://www.onlinegdb.com/online_c++_compiler" TargetMode="External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hyperlink" Target="mailto:kapooramanpreet@ufl.edu" TargetMode="External"/><Relationship Id="rId7" Type="http://schemas.openxmlformats.org/officeDocument/2006/relationships/image" Target="../media/image5.jpeg"/><Relationship Id="rId12" Type="http://schemas.openxmlformats.org/officeDocument/2006/relationships/image" Target="../media/image10.jpeg"/><Relationship Id="rId17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eg"/><Relationship Id="rId11" Type="http://schemas.openxmlformats.org/officeDocument/2006/relationships/image" Target="../media/image9.jpe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tackoverflow.com/questions/2360734/whats-a-good-directory-structure-for-larger-c-projects-using-makefile" TargetMode="External"/><Relationship Id="rId5" Type="http://schemas.openxmlformats.org/officeDocument/2006/relationships/hyperlink" Target="https://cplusplus.com/forum/beginner/261697" TargetMode="External"/><Relationship Id="rId4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dsa-server.cs.vt.edu/OpenDSA/Books/Everything/html/index.html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forms/d/e/1FAIpQLSdDxsaXykD4BuhWntHAzGkfUh32TvIqPy4GMBwClhZ2GOrfWQ/viewform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14.png"/><Relationship Id="rId4" Type="http://schemas.openxmlformats.org/officeDocument/2006/relationships/hyperlink" Target="https://docs.google.com/forms/d/e/1FAIpQLSf5MJP3NNd1MvIzulx4mE0zQ4K3l4TTyuT3JtUHVp_HFNifOw/viewform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14.png"/><Relationship Id="rId4" Type="http://schemas.openxmlformats.org/officeDocument/2006/relationships/image" Target="../media/image60.jpe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hyperlink" Target="https://cuvids.io/app/course/2/" TargetMode="External"/><Relationship Id="rId13" Type="http://schemas.openxmlformats.org/officeDocument/2006/relationships/hyperlink" Target="https://www.youtube.com/playlist?list=PLDN4rrl48XKpZkf03iYFl-O29szjTrs_O" TargetMode="External"/><Relationship Id="rId3" Type="http://schemas.openxmlformats.org/officeDocument/2006/relationships/hyperlink" Target="https://www.cise.ufl.edu/~sahni/dsaac/" TargetMode="External"/><Relationship Id="rId7" Type="http://schemas.openxmlformats.org/officeDocument/2006/relationships/hyperlink" Target="https://www.youtube.com/playlist?list=PLUl4u3cNGP61Oq3tWYp6V_F-5jb5L2iHb" TargetMode="External"/><Relationship Id="rId12" Type="http://schemas.openxmlformats.org/officeDocument/2006/relationships/hyperlink" Target="https://www.youtube.com/user/mycodeschool/playlists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channel/UC7FzTMO4rKvlqIyU5vwzFKQ/playlists" TargetMode="External"/><Relationship Id="rId11" Type="http://schemas.openxmlformats.org/officeDocument/2006/relationships/hyperlink" Target="https://www.youtube.com/channel/UCmJz2DV1a3yfgrR7GqRtUUA/playlists" TargetMode="External"/><Relationship Id="rId5" Type="http://schemas.openxmlformats.org/officeDocument/2006/relationships/hyperlink" Target="https://cathyatseneca.gitbooks.io/data-structures-and-algorithms/" TargetMode="External"/><Relationship Id="rId15" Type="http://schemas.openxmlformats.org/officeDocument/2006/relationships/image" Target="../media/image1.png"/><Relationship Id="rId10" Type="http://schemas.openxmlformats.org/officeDocument/2006/relationships/hyperlink" Target="https://www.youtube.com/playlist?list=PLI1t_8YX-ApvMthLj56t1Rf-Buio5Y8KL" TargetMode="External"/><Relationship Id="rId4" Type="http://schemas.openxmlformats.org/officeDocument/2006/relationships/hyperlink" Target="http://www.cs.yale.edu/homes/aspnes/classes/223/notes.pdf" TargetMode="External"/><Relationship Id="rId9" Type="http://schemas.openxmlformats.org/officeDocument/2006/relationships/hyperlink" Target="https://www.youtube.com/playlist?list=PLI1t_8YX-Apv-UiRlnZwqqrRT8D1RhriX" TargetMode="External"/><Relationship Id="rId1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18" Type="http://schemas.openxmlformats.org/officeDocument/2006/relationships/image" Target="../media/image28.png"/><Relationship Id="rId3" Type="http://schemas.openxmlformats.org/officeDocument/2006/relationships/image" Target="../media/image15.jpg"/><Relationship Id="rId21" Type="http://schemas.openxmlformats.org/officeDocument/2006/relationships/image" Target="../media/image31.png"/><Relationship Id="rId7" Type="http://schemas.openxmlformats.org/officeDocument/2006/relationships/image" Target="../media/image1.png"/><Relationship Id="rId12" Type="http://schemas.openxmlformats.org/officeDocument/2006/relationships/image" Target="../media/image22.png"/><Relationship Id="rId17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6.png"/><Relationship Id="rId20" Type="http://schemas.openxmlformats.org/officeDocument/2006/relationships/image" Target="../media/image3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21.png"/><Relationship Id="rId5" Type="http://schemas.openxmlformats.org/officeDocument/2006/relationships/image" Target="../media/image17.png"/><Relationship Id="rId15" Type="http://schemas.openxmlformats.org/officeDocument/2006/relationships/image" Target="../media/image25.png"/><Relationship Id="rId10" Type="http://schemas.openxmlformats.org/officeDocument/2006/relationships/image" Target="../media/image20.png"/><Relationship Id="rId19" Type="http://schemas.openxmlformats.org/officeDocument/2006/relationships/image" Target="../media/image29.jpg"/><Relationship Id="rId4" Type="http://schemas.openxmlformats.org/officeDocument/2006/relationships/image" Target="../media/image16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Relationship Id="rId22" Type="http://schemas.openxmlformats.org/officeDocument/2006/relationships/image" Target="../media/image3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ourse Logo">
            <a:extLst>
              <a:ext uri="{FF2B5EF4-FFF2-40B4-BE49-F238E27FC236}">
                <a16:creationId xmlns:a16="http://schemas.microsoft.com/office/drawing/2014/main" id="{F5930E70-AA2A-4DEA-8F19-8204A14E75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11632" y="5303558"/>
            <a:ext cx="2162976" cy="150618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09D5D4F-8054-48EF-9170-C7D04C6E7DC6}"/>
              </a:ext>
            </a:extLst>
          </p:cNvPr>
          <p:cNvSpPr txBox="1"/>
          <p:nvPr/>
        </p:nvSpPr>
        <p:spPr>
          <a:xfrm>
            <a:off x="801830" y="1873457"/>
            <a:ext cx="1058833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Data Structures &amp; Algorithms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dirty="0">
              <a:solidFill>
                <a:schemeClr val="bg1"/>
              </a:solidFill>
              <a:latin typeface="Gotham Bold" pitchFamily="50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>
                <a:solidFill>
                  <a:schemeClr val="bg1"/>
                </a:solidFill>
                <a:latin typeface="Gotham Bold" pitchFamily="50" charset="0"/>
              </a:rPr>
              <a:t>COP 3530 : Fall 2022</a:t>
            </a:r>
            <a:endParaRPr kumimoji="0" lang="en-US" sz="4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otham Bold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005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49383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sz="7300" dirty="0">
                <a:solidFill>
                  <a:schemeClr val="bg1"/>
                </a:solidFill>
                <a:latin typeface="Gotham Bold" pitchFamily="50" charset="0"/>
              </a:rPr>
              <a:t>Logistics &amp; Policies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BE8CB41-C1F1-B785-0394-344EFE7855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10</a:t>
            </a:fld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59017C0-1E28-8344-338C-AEE96F69B0C0}"/>
              </a:ext>
            </a:extLst>
          </p:cNvPr>
          <p:cNvGrpSpPr/>
          <p:nvPr/>
        </p:nvGrpSpPr>
        <p:grpSpPr>
          <a:xfrm>
            <a:off x="11317255" y="5989103"/>
            <a:ext cx="841781" cy="748032"/>
            <a:chOff x="11337354" y="6025684"/>
            <a:chExt cx="841781" cy="74803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84628A1-E296-5B2A-2113-E1BC5C5A958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5" descr="Logo COP3530">
              <a:extLst>
                <a:ext uri="{FF2B5EF4-FFF2-40B4-BE49-F238E27FC236}">
                  <a16:creationId xmlns:a16="http://schemas.microsoft.com/office/drawing/2014/main" id="{A81B1018-2282-CFC1-F1B7-683A544EE5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252024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Format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EFB0DC4-DBBA-4056-8254-1DB4CFC3425F}"/>
              </a:ext>
            </a:extLst>
          </p:cNvPr>
          <p:cNvCxnSpPr/>
          <p:nvPr/>
        </p:nvCxnSpPr>
        <p:spPr>
          <a:xfrm flipH="1">
            <a:off x="791852" y="-65988"/>
            <a:ext cx="463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BDCBF1F-3F59-46D6-A5CF-44FCB11A7A96}"/>
              </a:ext>
            </a:extLst>
          </p:cNvPr>
          <p:cNvGrpSpPr/>
          <p:nvPr/>
        </p:nvGrpSpPr>
        <p:grpSpPr>
          <a:xfrm>
            <a:off x="7247610" y="3995233"/>
            <a:ext cx="4113229" cy="2198389"/>
            <a:chOff x="7420579" y="3187239"/>
            <a:chExt cx="4113229" cy="2198389"/>
          </a:xfrm>
        </p:grpSpPr>
        <p:pic>
          <p:nvPicPr>
            <p:cNvPr id="14" name="Picture 13" descr="Careful Cat">
              <a:extLst>
                <a:ext uri="{FF2B5EF4-FFF2-40B4-BE49-F238E27FC236}">
                  <a16:creationId xmlns:a16="http://schemas.microsoft.com/office/drawing/2014/main" id="{623FE7A1-578F-42C6-8DB3-4531762AA20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76079" y="3187239"/>
              <a:ext cx="1688831" cy="1688831"/>
            </a:xfrm>
            <a:prstGeom prst="rect">
              <a:avLst/>
            </a:prstGeom>
          </p:spPr>
        </p:pic>
        <p:pic>
          <p:nvPicPr>
            <p:cNvPr id="20" name="Graphic 19" descr="Cycle with people">
              <a:extLst>
                <a:ext uri="{FF2B5EF4-FFF2-40B4-BE49-F238E27FC236}">
                  <a16:creationId xmlns:a16="http://schemas.microsoft.com/office/drawing/2014/main" id="{E654FFC7-C82B-4F1D-84F9-241B7B87FB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220410" y="3187239"/>
              <a:ext cx="1378238" cy="1378238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0EDFD07-F702-4F56-A9C8-22A5C01C0DD5}"/>
                </a:ext>
              </a:extLst>
            </p:cNvPr>
            <p:cNvSpPr txBox="1"/>
            <p:nvPr/>
          </p:nvSpPr>
          <p:spPr>
            <a:xfrm>
              <a:off x="7420579" y="4739297"/>
              <a:ext cx="4113229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42900" indent="-342900">
                <a:buAutoNum type="arabicPeriod"/>
              </a:pPr>
              <a:r>
                <a:rPr lang="en-US" sz="1800" dirty="0">
                  <a:solidFill>
                    <a:srgbClr val="1D9EFF"/>
                  </a:solidFill>
                  <a:latin typeface="Consolas" panose="020B0609020204030204" pitchFamily="49" charset="0"/>
                </a:rPr>
                <a:t>Conceptual Quiz due on Fri.</a:t>
              </a:r>
            </a:p>
            <a:p>
              <a:pPr marL="342900" indent="-342900">
                <a:buFontTx/>
                <a:buAutoNum type="arabicPeriod"/>
              </a:pPr>
              <a:r>
                <a:rPr lang="en-US" sz="1800" dirty="0">
                  <a:solidFill>
                    <a:srgbClr val="1D9EFF"/>
                  </a:solidFill>
                  <a:latin typeface="Consolas" panose="020B0609020204030204" pitchFamily="49" charset="0"/>
                </a:rPr>
                <a:t>Programming Quiz due on Fri.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E85C4B9E-2B14-4DA4-80A8-D83581E06C63}"/>
              </a:ext>
            </a:extLst>
          </p:cNvPr>
          <p:cNvGrpSpPr/>
          <p:nvPr/>
        </p:nvGrpSpPr>
        <p:grpSpPr>
          <a:xfrm>
            <a:off x="1852010" y="3777065"/>
            <a:ext cx="5064605" cy="2579285"/>
            <a:chOff x="-1145228" y="2208602"/>
            <a:chExt cx="5064605" cy="2579285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7A9ACC8-B539-4E34-835A-B2AF4B98C311}"/>
                </a:ext>
              </a:extLst>
            </p:cNvPr>
            <p:cNvGrpSpPr/>
            <p:nvPr/>
          </p:nvGrpSpPr>
          <p:grpSpPr>
            <a:xfrm>
              <a:off x="-1145228" y="2265232"/>
              <a:ext cx="5064605" cy="2522655"/>
              <a:chOff x="-1533757" y="4197338"/>
              <a:chExt cx="5064605" cy="2522655"/>
            </a:xfrm>
          </p:grpSpPr>
          <p:pic>
            <p:nvPicPr>
              <p:cNvPr id="18" name="Graphic 17" descr="Video camera">
                <a:extLst>
                  <a:ext uri="{FF2B5EF4-FFF2-40B4-BE49-F238E27FC236}">
                    <a16:creationId xmlns:a16="http://schemas.microsoft.com/office/drawing/2014/main" id="{B281B577-B952-4970-82EA-5298344F2F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934166" y="4197338"/>
                <a:ext cx="1378238" cy="1378238"/>
              </a:xfrm>
              <a:prstGeom prst="rect">
                <a:avLst/>
              </a:prstGeom>
            </p:spPr>
          </p:pic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BA28C94-B703-45B1-B7F9-0EF891D9AC83}"/>
                  </a:ext>
                </a:extLst>
              </p:cNvPr>
              <p:cNvSpPr txBox="1"/>
              <p:nvPr/>
            </p:nvSpPr>
            <p:spPr>
              <a:xfrm>
                <a:off x="-1533757" y="5519664"/>
                <a:ext cx="5064605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buAutoNum type="arabicPeriod"/>
                </a:pPr>
                <a:r>
                  <a:rPr lang="en-US" sz="1800" dirty="0">
                    <a:solidFill>
                      <a:srgbClr val="1D9EFF"/>
                    </a:solidFill>
                    <a:latin typeface="Consolas" panose="020B0609020204030204" pitchFamily="49" charset="0"/>
                  </a:rPr>
                  <a:t>Attend or watch lectures </a:t>
                </a:r>
                <a:r>
                  <a:rPr lang="en-US" sz="1800" dirty="0">
                    <a:solidFill>
                      <a:srgbClr val="EB6E19"/>
                    </a:solidFill>
                    <a:latin typeface="Consolas" panose="020B0609020204030204" pitchFamily="49" charset="0"/>
                  </a:rPr>
                  <a:t>synchronously</a:t>
                </a:r>
                <a:r>
                  <a:rPr lang="en-US" sz="1800" dirty="0">
                    <a:solidFill>
                      <a:srgbClr val="1D9EFF"/>
                    </a:solidFill>
                    <a:latin typeface="Consolas" panose="020B0609020204030204" pitchFamily="49" charset="0"/>
                  </a:rPr>
                  <a:t> on Tue or Thu.</a:t>
                </a:r>
              </a:p>
              <a:p>
                <a:pPr marL="342900" indent="-342900">
                  <a:buFontTx/>
                  <a:buAutoNum type="arabicPeriod"/>
                </a:pPr>
                <a:r>
                  <a:rPr lang="en-US" sz="1800" dirty="0">
                    <a:solidFill>
                      <a:srgbClr val="1D9EFF"/>
                    </a:solidFill>
                    <a:latin typeface="Consolas" panose="020B0609020204030204" pitchFamily="49" charset="0"/>
                  </a:rPr>
                  <a:t>Optional: </a:t>
                </a:r>
                <a:r>
                  <a:rPr lang="en-US" dirty="0">
                    <a:solidFill>
                      <a:srgbClr val="1D9EFF"/>
                    </a:solidFill>
                    <a:latin typeface="Consolas" panose="020B0609020204030204" pitchFamily="49" charset="0"/>
                  </a:rPr>
                  <a:t>Watch recorded lectures </a:t>
                </a:r>
                <a:r>
                  <a:rPr lang="en-US" dirty="0">
                    <a:solidFill>
                      <a:srgbClr val="EB6E19"/>
                    </a:solidFill>
                    <a:latin typeface="Consolas" panose="020B0609020204030204" pitchFamily="49" charset="0"/>
                  </a:rPr>
                  <a:t>asynchronously</a:t>
                </a:r>
                <a:r>
                  <a:rPr lang="en-US" dirty="0">
                    <a:solidFill>
                      <a:srgbClr val="1D9EFF"/>
                    </a:solidFill>
                    <a:latin typeface="Consolas" panose="020B0609020204030204" pitchFamily="49" charset="0"/>
                  </a:rPr>
                  <a:t> later. </a:t>
                </a:r>
              </a:p>
            </p:txBody>
          </p:sp>
        </p:grpSp>
        <p:pic>
          <p:nvPicPr>
            <p:cNvPr id="26" name="Picture 25" descr="Pop Corn Pusheen">
              <a:extLst>
                <a:ext uri="{FF2B5EF4-FFF2-40B4-BE49-F238E27FC236}">
                  <a16:creationId xmlns:a16="http://schemas.microsoft.com/office/drawing/2014/main" id="{C4285CA7-3DEC-4AD7-B555-01D450D8B4A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-90589" y="2208602"/>
              <a:ext cx="1601457" cy="1601457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A4A104D-4378-4C9B-B985-A3CE42090DB9}"/>
              </a:ext>
            </a:extLst>
          </p:cNvPr>
          <p:cNvGrpSpPr/>
          <p:nvPr/>
        </p:nvGrpSpPr>
        <p:grpSpPr>
          <a:xfrm>
            <a:off x="5124875" y="1031539"/>
            <a:ext cx="3336357" cy="2383812"/>
            <a:chOff x="4750544" y="3040495"/>
            <a:chExt cx="3336357" cy="2383812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E6D23D64-59A3-41D9-A598-9C2AAF47B4EE}"/>
                </a:ext>
              </a:extLst>
            </p:cNvPr>
            <p:cNvGrpSpPr/>
            <p:nvPr/>
          </p:nvGrpSpPr>
          <p:grpSpPr>
            <a:xfrm>
              <a:off x="4750544" y="3040495"/>
              <a:ext cx="3336357" cy="2383812"/>
              <a:chOff x="4502520" y="3050608"/>
              <a:chExt cx="3336357" cy="2383812"/>
            </a:xfrm>
          </p:grpSpPr>
          <p:pic>
            <p:nvPicPr>
              <p:cNvPr id="22" name="Picture 21" descr="Eating Cat">
                <a:extLst>
                  <a:ext uri="{FF2B5EF4-FFF2-40B4-BE49-F238E27FC236}">
                    <a16:creationId xmlns:a16="http://schemas.microsoft.com/office/drawing/2014/main" id="{3017CE39-F8E5-4813-8607-7E0D961F3F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502520" y="3050608"/>
                <a:ext cx="1953169" cy="1953169"/>
              </a:xfrm>
              <a:prstGeom prst="rect">
                <a:avLst/>
              </a:prstGeom>
            </p:spPr>
          </p:pic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6976BA6-7F54-4817-80C6-DD660B193A59}"/>
                  </a:ext>
                </a:extLst>
              </p:cNvPr>
              <p:cNvSpPr txBox="1"/>
              <p:nvPr/>
            </p:nvSpPr>
            <p:spPr>
              <a:xfrm>
                <a:off x="4605877" y="4788089"/>
                <a:ext cx="3233000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800" dirty="0">
                    <a:solidFill>
                      <a:srgbClr val="1D9EFF"/>
                    </a:solidFill>
                    <a:latin typeface="Consolas" panose="020B0609020204030204" pitchFamily="49" charset="0"/>
                  </a:rPr>
                  <a:t>Attend </a:t>
                </a:r>
                <a:r>
                  <a:rPr lang="en-US" sz="1800" dirty="0">
                    <a:solidFill>
                      <a:srgbClr val="EB6E19"/>
                    </a:solidFill>
                    <a:latin typeface="Consolas" panose="020B0609020204030204" pitchFamily="49" charset="0"/>
                  </a:rPr>
                  <a:t>in-person</a:t>
                </a:r>
                <a:r>
                  <a:rPr lang="en-US" sz="1800" dirty="0">
                    <a:solidFill>
                      <a:srgbClr val="1D9EFF"/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en-US" dirty="0">
                    <a:solidFill>
                      <a:srgbClr val="EB6E19"/>
                    </a:solidFill>
                    <a:latin typeface="Consolas" panose="020B0609020204030204" pitchFamily="49" charset="0"/>
                  </a:rPr>
                  <a:t>discussions </a:t>
                </a:r>
                <a:r>
                  <a:rPr lang="en-US" dirty="0">
                    <a:solidFill>
                      <a:srgbClr val="1D9EFF"/>
                    </a:solidFill>
                    <a:latin typeface="Consolas" panose="020B0609020204030204" pitchFamily="49" charset="0"/>
                  </a:rPr>
                  <a:t>on</a:t>
                </a:r>
                <a:r>
                  <a:rPr lang="en-US" dirty="0">
                    <a:solidFill>
                      <a:srgbClr val="EB6E19"/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en-US" dirty="0">
                    <a:solidFill>
                      <a:srgbClr val="1D9EFF"/>
                    </a:solidFill>
                    <a:latin typeface="Consolas" panose="020B0609020204030204" pitchFamily="49" charset="0"/>
                  </a:rPr>
                  <a:t>Tue/Wed.</a:t>
                </a:r>
              </a:p>
            </p:txBody>
          </p:sp>
        </p:grpSp>
        <p:pic>
          <p:nvPicPr>
            <p:cNvPr id="3" name="Graphic 2" descr="Classroom">
              <a:extLst>
                <a:ext uri="{FF2B5EF4-FFF2-40B4-BE49-F238E27FC236}">
                  <a16:creationId xmlns:a16="http://schemas.microsoft.com/office/drawing/2014/main" id="{8C616C78-5467-4B5A-9083-89B24CB3005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643590" y="3325841"/>
              <a:ext cx="1325563" cy="1325563"/>
            </a:xfrm>
            <a:prstGeom prst="rect">
              <a:avLst/>
            </a:prstGeom>
          </p:spPr>
        </p:pic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D18D8E7-AB1C-4DD8-88A5-FBC9CD73C6A1}"/>
              </a:ext>
            </a:extLst>
          </p:cNvPr>
          <p:cNvGrpSpPr/>
          <p:nvPr/>
        </p:nvGrpSpPr>
        <p:grpSpPr>
          <a:xfrm>
            <a:off x="1037670" y="1570952"/>
            <a:ext cx="2497822" cy="1945048"/>
            <a:chOff x="1046309" y="2534171"/>
            <a:chExt cx="2497822" cy="1945048"/>
          </a:xfrm>
        </p:grpSpPr>
        <p:pic>
          <p:nvPicPr>
            <p:cNvPr id="28" name="Graphic 27" descr="Clipboard Checked">
              <a:extLst>
                <a:ext uri="{FF2B5EF4-FFF2-40B4-BE49-F238E27FC236}">
                  <a16:creationId xmlns:a16="http://schemas.microsoft.com/office/drawing/2014/main" id="{56B34F1B-FF11-43BB-9970-CD6EF8523EF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737490" y="2534171"/>
              <a:ext cx="1115460" cy="1115460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801DB36-5837-497A-86FC-0903F38D1BAC}"/>
                </a:ext>
              </a:extLst>
            </p:cNvPr>
            <p:cNvSpPr txBox="1"/>
            <p:nvPr/>
          </p:nvSpPr>
          <p:spPr>
            <a:xfrm>
              <a:off x="1046309" y="3832888"/>
              <a:ext cx="2497822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800" dirty="0">
                  <a:solidFill>
                    <a:srgbClr val="F16000"/>
                  </a:solidFill>
                  <a:latin typeface="Consolas" panose="020B0609020204030204" pitchFamily="49" charset="0"/>
                </a:rPr>
                <a:t>Action Items </a:t>
              </a:r>
              <a:r>
                <a:rPr lang="en-US" sz="1800" dirty="0">
                  <a:solidFill>
                    <a:srgbClr val="1D9EFF"/>
                  </a:solidFill>
                  <a:latin typeface="Consolas" panose="020B0609020204030204" pitchFamily="49" charset="0"/>
                </a:rPr>
                <a:t>by Monday morning</a:t>
              </a:r>
              <a:endParaRPr lang="en-US" dirty="0">
                <a:solidFill>
                  <a:srgbClr val="1D9EFF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9C4C7D-ED2F-B0CC-EE6E-7480B15CB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11</a:t>
            </a:fld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4F20496-C08A-4E9A-EF74-CFCAC0F76D3A}"/>
              </a:ext>
            </a:extLst>
          </p:cNvPr>
          <p:cNvGrpSpPr/>
          <p:nvPr/>
        </p:nvGrpSpPr>
        <p:grpSpPr>
          <a:xfrm>
            <a:off x="11317255" y="5989103"/>
            <a:ext cx="841781" cy="748032"/>
            <a:chOff x="11337354" y="6025684"/>
            <a:chExt cx="841781" cy="748032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B157371D-30B2-9031-62A8-A3B189B4DAF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28" descr="Logo COP3530">
              <a:extLst>
                <a:ext uri="{FF2B5EF4-FFF2-40B4-BE49-F238E27FC236}">
                  <a16:creationId xmlns:a16="http://schemas.microsoft.com/office/drawing/2014/main" id="{1980601F-6706-18D8-2044-8DAE5ECB6A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409879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Communication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pic>
        <p:nvPicPr>
          <p:cNvPr id="4" name="Picture 2" descr="Slack logo">
            <a:extLst>
              <a:ext uri="{FF2B5EF4-FFF2-40B4-BE49-F238E27FC236}">
                <a16:creationId xmlns:a16="http://schemas.microsoft.com/office/drawing/2014/main" id="{3602945E-7A53-40AE-B331-89E4569EF5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5919" y="2783472"/>
            <a:ext cx="673416" cy="664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aphic 4" descr="User network">
            <a:extLst>
              <a:ext uri="{FF2B5EF4-FFF2-40B4-BE49-F238E27FC236}">
                <a16:creationId xmlns:a16="http://schemas.microsoft.com/office/drawing/2014/main" id="{2C24AA30-6A7C-43CD-9504-7CA65EC402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28416" y="2871030"/>
            <a:ext cx="1027665" cy="102766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EB55FD3-77CC-475F-AC54-95AAD9A7BAD9}"/>
              </a:ext>
            </a:extLst>
          </p:cNvPr>
          <p:cNvSpPr/>
          <p:nvPr/>
        </p:nvSpPr>
        <p:spPr>
          <a:xfrm>
            <a:off x="6974781" y="4085613"/>
            <a:ext cx="5562600" cy="153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1D9EFF"/>
                </a:solidFill>
                <a:latin typeface="Consolas" panose="020B0609020204030204" pitchFamily="49" charset="0"/>
              </a:rPr>
              <a:t>Mon 4:05-4:55 pm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1D9EFF"/>
                </a:solidFill>
                <a:latin typeface="Consolas" panose="020B0609020204030204" pitchFamily="49" charset="0"/>
              </a:rPr>
              <a:t>Fri 9:35-10:25 pm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1D9EFF"/>
                </a:solidFill>
                <a:latin typeface="Consolas" panose="020B0609020204030204" pitchFamily="49" charset="0"/>
              </a:rPr>
              <a:t>By Appointment (24 hours in advance)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sz="1600" dirty="0">
              <a:solidFill>
                <a:srgbClr val="1D9EFF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398651C-937E-412F-8304-9CC525AE9B89}"/>
              </a:ext>
            </a:extLst>
          </p:cNvPr>
          <p:cNvSpPr/>
          <p:nvPr/>
        </p:nvSpPr>
        <p:spPr>
          <a:xfrm>
            <a:off x="7637044" y="1921957"/>
            <a:ext cx="279300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1D9EFF"/>
                </a:solidFill>
                <a:latin typeface="Gotham Bold" pitchFamily="50" charset="0"/>
              </a:rPr>
              <a:t>Office Hours</a:t>
            </a:r>
            <a:endParaRPr lang="en-US" sz="3200" dirty="0">
              <a:solidFill>
                <a:srgbClr val="1D9EFF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8998C2E-3977-4BEE-B3FB-A04103488551}"/>
              </a:ext>
            </a:extLst>
          </p:cNvPr>
          <p:cNvSpPr/>
          <p:nvPr/>
        </p:nvSpPr>
        <p:spPr>
          <a:xfrm>
            <a:off x="1931739" y="1897971"/>
            <a:ext cx="12923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1D9EFF"/>
                </a:solidFill>
                <a:latin typeface="Gotham Bold" pitchFamily="50" charset="0"/>
              </a:rPr>
              <a:t>Slack</a:t>
            </a:r>
            <a:endParaRPr lang="en-US" sz="3200" dirty="0">
              <a:solidFill>
                <a:srgbClr val="1D9EFF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F6CD005-971E-4791-B1B4-76160EBD197F}"/>
              </a:ext>
            </a:extLst>
          </p:cNvPr>
          <p:cNvSpPr/>
          <p:nvPr/>
        </p:nvSpPr>
        <p:spPr>
          <a:xfrm>
            <a:off x="1193440" y="3907552"/>
            <a:ext cx="5187482" cy="20005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1D9EFF"/>
                </a:solidFill>
                <a:latin typeface="Consolas" panose="020B0609020204030204" pitchFamily="49" charset="0"/>
              </a:rPr>
              <a:t>Everything! </a:t>
            </a:r>
          </a:p>
          <a:p>
            <a:r>
              <a:rPr lang="en-US" sz="1600" dirty="0">
                <a:solidFill>
                  <a:srgbClr val="1D9EFF"/>
                </a:solidFill>
                <a:latin typeface="Consolas" panose="020B0609020204030204" pitchFamily="49" charset="0"/>
              </a:rPr>
              <a:t>	</a:t>
            </a:r>
            <a:r>
              <a:rPr lang="en-US" sz="1400" dirty="0">
                <a:solidFill>
                  <a:srgbClr val="1D9EFF"/>
                </a:solidFill>
                <a:latin typeface="Consolas" panose="020B0609020204030204" pitchFamily="49" charset="0"/>
              </a:rPr>
              <a:t>– for all question related to the course</a:t>
            </a:r>
          </a:p>
          <a:p>
            <a:r>
              <a:rPr lang="en-US" sz="1400" dirty="0">
                <a:solidFill>
                  <a:srgbClr val="1D9EFF"/>
                </a:solidFill>
                <a:latin typeface="Consolas" panose="020B0609020204030204" pitchFamily="49" charset="0"/>
              </a:rPr>
              <a:t>	– for communicating with peers </a:t>
            </a:r>
          </a:p>
          <a:p>
            <a:r>
              <a:rPr lang="en-US" sz="1400" dirty="0">
                <a:solidFill>
                  <a:srgbClr val="1D9EFF"/>
                </a:solidFill>
                <a:latin typeface="Consolas" panose="020B0609020204030204" pitchFamily="49" charset="0"/>
              </a:rPr>
              <a:t>	- one-to-one communication with me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1600" dirty="0">
              <a:solidFill>
                <a:srgbClr val="1D9EFF"/>
              </a:solidFill>
              <a:latin typeface="Consolas" panose="020B0609020204030204" pitchFamily="49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1D9EFF"/>
                </a:solidFill>
                <a:latin typeface="Consolas" panose="020B0609020204030204" pitchFamily="49" charset="0"/>
              </a:rPr>
              <a:t>Use Appropriate Tags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1600" dirty="0">
              <a:solidFill>
                <a:srgbClr val="1D9EFF"/>
              </a:solidFill>
              <a:latin typeface="Consolas" panose="020B0609020204030204" pitchFamily="49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1D9EFF"/>
                </a:solidFill>
                <a:latin typeface="Consolas" panose="020B0609020204030204" pitchFamily="49" charset="0"/>
              </a:rPr>
              <a:t>Response in &lt; 48 business hours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53B7715-A648-81A6-AEE6-9BF37AB22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12</a:t>
            </a:fld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29E9026-0FD6-6752-9794-2CC061BCF352}"/>
              </a:ext>
            </a:extLst>
          </p:cNvPr>
          <p:cNvGrpSpPr/>
          <p:nvPr/>
        </p:nvGrpSpPr>
        <p:grpSpPr>
          <a:xfrm>
            <a:off x="11317255" y="5989103"/>
            <a:ext cx="841781" cy="748032"/>
            <a:chOff x="11337354" y="6025684"/>
            <a:chExt cx="841781" cy="748032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B0402EA-64A3-6C4E-5E83-52E4FC2A07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12" descr="Logo COP3530">
              <a:extLst>
                <a:ext uri="{FF2B5EF4-FFF2-40B4-BE49-F238E27FC236}">
                  <a16:creationId xmlns:a16="http://schemas.microsoft.com/office/drawing/2014/main" id="{E2FF28AE-F67A-9E25-707D-1E7FC19D0B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856139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Communication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B22E351-AB6A-4141-8F16-605FB11B74CC}"/>
              </a:ext>
            </a:extLst>
          </p:cNvPr>
          <p:cNvGrpSpPr/>
          <p:nvPr/>
        </p:nvGrpSpPr>
        <p:grpSpPr>
          <a:xfrm>
            <a:off x="2270501" y="2172183"/>
            <a:ext cx="2868579" cy="3239840"/>
            <a:chOff x="1931136" y="2225026"/>
            <a:chExt cx="2868579" cy="323984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8998C2E-3977-4BEE-B3FB-A04103488551}"/>
                </a:ext>
              </a:extLst>
            </p:cNvPr>
            <p:cNvSpPr/>
            <p:nvPr/>
          </p:nvSpPr>
          <p:spPr>
            <a:xfrm>
              <a:off x="1931136" y="3057689"/>
              <a:ext cx="1340432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200" dirty="0">
                  <a:solidFill>
                    <a:srgbClr val="1D9EFF"/>
                  </a:solidFill>
                  <a:latin typeface="Gotham Bold" pitchFamily="50" charset="0"/>
                </a:rPr>
                <a:t>Email</a:t>
              </a:r>
              <a:endParaRPr lang="en-US" sz="3200" dirty="0">
                <a:solidFill>
                  <a:srgbClr val="1D9EFF"/>
                </a:solidFill>
              </a:endParaRPr>
            </a:p>
          </p:txBody>
        </p:sp>
        <p:pic>
          <p:nvPicPr>
            <p:cNvPr id="6" name="Graphic 5" descr="Email">
              <a:extLst>
                <a:ext uri="{FF2B5EF4-FFF2-40B4-BE49-F238E27FC236}">
                  <a16:creationId xmlns:a16="http://schemas.microsoft.com/office/drawing/2014/main" id="{AF87F7B4-7030-47F2-A738-E7C81D4CC07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268834" y="2225026"/>
              <a:ext cx="665036" cy="665036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E41FA01-C7CE-4172-9A7B-4A93EB3957CE}"/>
                </a:ext>
              </a:extLst>
            </p:cNvPr>
            <p:cNvSpPr txBox="1"/>
            <p:nvPr/>
          </p:nvSpPr>
          <p:spPr>
            <a:xfrm flipH="1">
              <a:off x="1931136" y="3987538"/>
              <a:ext cx="2868579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Gotham Bold" pitchFamily="50" charset="0"/>
                </a:rPr>
                <a:t>Fine for </a:t>
              </a:r>
            </a:p>
            <a:p>
              <a:endParaRPr lang="en-US" dirty="0">
                <a:solidFill>
                  <a:schemeClr val="bg1"/>
                </a:solidFill>
                <a:latin typeface="Gotham Bold" pitchFamily="50" charset="0"/>
              </a:endParaRP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dirty="0">
                  <a:solidFill>
                    <a:srgbClr val="1D9EFF"/>
                  </a:solidFill>
                  <a:latin typeface="Gotham Bold" pitchFamily="50" charset="0"/>
                </a:rPr>
                <a:t>Personal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dirty="0">
                  <a:solidFill>
                    <a:srgbClr val="1D9EFF"/>
                  </a:solidFill>
                  <a:latin typeface="Gotham Bold" pitchFamily="50" charset="0"/>
                </a:rPr>
                <a:t>Accommodations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dirty="0">
                  <a:solidFill>
                    <a:srgbClr val="1D9EFF"/>
                  </a:solidFill>
                  <a:latin typeface="Gotham Bold" pitchFamily="50" charset="0"/>
                </a:rPr>
                <a:t>Emergencies</a:t>
              </a:r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C42CFE68-0EE6-4CCC-B9B4-F1B2DB78052C}"/>
              </a:ext>
            </a:extLst>
          </p:cNvPr>
          <p:cNvSpPr/>
          <p:nvPr/>
        </p:nvSpPr>
        <p:spPr>
          <a:xfrm>
            <a:off x="7370402" y="3004846"/>
            <a:ext cx="134043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0079D4"/>
                </a:solidFill>
                <a:latin typeface="Gotham Bold" pitchFamily="50" charset="0"/>
              </a:rPr>
              <a:t>Email</a:t>
            </a:r>
            <a:endParaRPr lang="en-US" sz="3200" dirty="0">
              <a:solidFill>
                <a:srgbClr val="0079D4"/>
              </a:solidFill>
            </a:endParaRPr>
          </a:p>
        </p:txBody>
      </p:sp>
      <p:pic>
        <p:nvPicPr>
          <p:cNvPr id="12" name="Graphic 11" descr="Email">
            <a:extLst>
              <a:ext uri="{FF2B5EF4-FFF2-40B4-BE49-F238E27FC236}">
                <a16:creationId xmlns:a16="http://schemas.microsoft.com/office/drawing/2014/main" id="{42828C57-3ACA-404A-B6BE-402BB69187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08100" y="2172183"/>
            <a:ext cx="665036" cy="665036"/>
          </a:xfrm>
          <a:prstGeom prst="rect">
            <a:avLst/>
          </a:prstGeom>
        </p:spPr>
      </p:pic>
      <p:sp>
        <p:nvSpPr>
          <p:cNvPr id="14" name="Multiplication Sign 13">
            <a:extLst>
              <a:ext uri="{FF2B5EF4-FFF2-40B4-BE49-F238E27FC236}">
                <a16:creationId xmlns:a16="http://schemas.microsoft.com/office/drawing/2014/main" id="{A5676C77-9477-4022-A89D-2A63DCED69AA}"/>
              </a:ext>
            </a:extLst>
          </p:cNvPr>
          <p:cNvSpPr/>
          <p:nvPr/>
        </p:nvSpPr>
        <p:spPr>
          <a:xfrm>
            <a:off x="6895261" y="1598304"/>
            <a:ext cx="2290713" cy="2564091"/>
          </a:xfrm>
          <a:prstGeom prst="mathMultiply">
            <a:avLst>
              <a:gd name="adj1" fmla="val 4590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91F6634-5347-4F16-B884-2C8EFC81CDC7}"/>
              </a:ext>
            </a:extLst>
          </p:cNvPr>
          <p:cNvSpPr txBox="1"/>
          <p:nvPr/>
        </p:nvSpPr>
        <p:spPr>
          <a:xfrm flipH="1">
            <a:off x="7370402" y="3934695"/>
            <a:ext cx="442253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Not okay for </a:t>
            </a:r>
          </a:p>
          <a:p>
            <a:endParaRPr lang="en-US" dirty="0">
              <a:solidFill>
                <a:srgbClr val="1D9EFF"/>
              </a:solidFill>
              <a:latin typeface="Gotham Bold" pitchFamily="50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1D9EFF"/>
                </a:solidFill>
                <a:latin typeface="Gotham Bold" pitchFamily="50" charset="0"/>
              </a:rPr>
              <a:t>Questions regarding logistics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1D9EFF"/>
                </a:solidFill>
                <a:latin typeface="Gotham Bold" pitchFamily="50" charset="0"/>
              </a:rPr>
              <a:t>Questions on coding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1D9EFF"/>
                </a:solidFill>
                <a:latin typeface="Gotham Bold" pitchFamily="50" charset="0"/>
              </a:rPr>
              <a:t>Fixing bugs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AB74D4-27FD-0A5E-5DB0-0C7B094C1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13</a:t>
            </a:fld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0EB5BEA-D0E1-B947-F09B-CC16C47393BA}"/>
              </a:ext>
            </a:extLst>
          </p:cNvPr>
          <p:cNvGrpSpPr/>
          <p:nvPr/>
        </p:nvGrpSpPr>
        <p:grpSpPr>
          <a:xfrm>
            <a:off x="11317255" y="5989103"/>
            <a:ext cx="841781" cy="748032"/>
            <a:chOff x="11337354" y="6025684"/>
            <a:chExt cx="841781" cy="748032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66853A1F-ABE5-111E-76A7-766F58C1A48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17" descr="Logo COP3530">
              <a:extLst>
                <a:ext uri="{FF2B5EF4-FFF2-40B4-BE49-F238E27FC236}">
                  <a16:creationId xmlns:a16="http://schemas.microsoft.com/office/drawing/2014/main" id="{1FD5B8EE-B5A0-C5FC-CA83-5DC5F44C38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184482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Communication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32B18E7-C0D0-4A91-B0A5-9F7D7CF225B6}"/>
              </a:ext>
            </a:extLst>
          </p:cNvPr>
          <p:cNvGrpSpPr/>
          <p:nvPr/>
        </p:nvGrpSpPr>
        <p:grpSpPr>
          <a:xfrm>
            <a:off x="2784595" y="1534172"/>
            <a:ext cx="6790186" cy="3880826"/>
            <a:chOff x="4198616" y="1534172"/>
            <a:chExt cx="6790186" cy="3880826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398651C-937E-412F-8304-9CC525AE9B89}"/>
                </a:ext>
              </a:extLst>
            </p:cNvPr>
            <p:cNvSpPr/>
            <p:nvPr/>
          </p:nvSpPr>
          <p:spPr>
            <a:xfrm>
              <a:off x="4203559" y="3057688"/>
              <a:ext cx="3784882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200" dirty="0">
                  <a:solidFill>
                    <a:srgbClr val="0079D4"/>
                  </a:solidFill>
                  <a:latin typeface="Gotham Bold" pitchFamily="50" charset="0"/>
                </a:rPr>
                <a:t>Canvas Messages</a:t>
              </a:r>
              <a:endParaRPr lang="en-US" sz="3200" dirty="0">
                <a:solidFill>
                  <a:srgbClr val="0079D4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EED065A-0601-44D4-B883-977835E72D03}"/>
                </a:ext>
              </a:extLst>
            </p:cNvPr>
            <p:cNvSpPr/>
            <p:nvPr/>
          </p:nvSpPr>
          <p:spPr>
            <a:xfrm>
              <a:off x="8579168" y="3032811"/>
              <a:ext cx="2409634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200" dirty="0">
                  <a:solidFill>
                    <a:srgbClr val="0079D4"/>
                  </a:solidFill>
                  <a:latin typeface="Gotham Bold" pitchFamily="50" charset="0"/>
                </a:rPr>
                <a:t>Phone Call</a:t>
              </a:r>
              <a:endParaRPr lang="en-US" sz="3200" dirty="0">
                <a:solidFill>
                  <a:srgbClr val="0079D4"/>
                </a:solidFill>
              </a:endParaRPr>
            </a:p>
          </p:txBody>
        </p:sp>
        <p:pic>
          <p:nvPicPr>
            <p:cNvPr id="4" name="Graphic 3" descr="Smart Phone">
              <a:extLst>
                <a:ext uri="{FF2B5EF4-FFF2-40B4-BE49-F238E27FC236}">
                  <a16:creationId xmlns:a16="http://schemas.microsoft.com/office/drawing/2014/main" id="{13598C37-D52F-4CE1-8546-83A4851977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291570" y="2100344"/>
              <a:ext cx="914400" cy="914400"/>
            </a:xfrm>
            <a:prstGeom prst="rect">
              <a:avLst/>
            </a:prstGeom>
          </p:spPr>
        </p:pic>
        <p:pic>
          <p:nvPicPr>
            <p:cNvPr id="11" name="Graphic 10" descr="Chat bubble">
              <a:extLst>
                <a:ext uri="{FF2B5EF4-FFF2-40B4-BE49-F238E27FC236}">
                  <a16:creationId xmlns:a16="http://schemas.microsoft.com/office/drawing/2014/main" id="{66F43B4C-EED8-4757-9843-C9B3828C98C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713800" y="2100344"/>
              <a:ext cx="914400" cy="914400"/>
            </a:xfrm>
            <a:prstGeom prst="rect">
              <a:avLst/>
            </a:prstGeom>
          </p:spPr>
        </p:pic>
        <p:sp>
          <p:nvSpPr>
            <p:cNvPr id="10" name="Multiplication Sign 9">
              <a:extLst>
                <a:ext uri="{FF2B5EF4-FFF2-40B4-BE49-F238E27FC236}">
                  <a16:creationId xmlns:a16="http://schemas.microsoft.com/office/drawing/2014/main" id="{30F5395B-4AAB-40BD-96ED-2289290A0AED}"/>
                </a:ext>
              </a:extLst>
            </p:cNvPr>
            <p:cNvSpPr/>
            <p:nvPr/>
          </p:nvSpPr>
          <p:spPr>
            <a:xfrm>
              <a:off x="4198616" y="1608016"/>
              <a:ext cx="2290713" cy="2564091"/>
            </a:xfrm>
            <a:prstGeom prst="mathMultiply">
              <a:avLst>
                <a:gd name="adj1" fmla="val 4590"/>
              </a:avLst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Multiplication Sign 12">
              <a:extLst>
                <a:ext uri="{FF2B5EF4-FFF2-40B4-BE49-F238E27FC236}">
                  <a16:creationId xmlns:a16="http://schemas.microsoft.com/office/drawing/2014/main" id="{2C8D8BF9-FCA1-4C79-8884-FF5EC8749B4D}"/>
                </a:ext>
              </a:extLst>
            </p:cNvPr>
            <p:cNvSpPr/>
            <p:nvPr/>
          </p:nvSpPr>
          <p:spPr>
            <a:xfrm>
              <a:off x="5713800" y="1608016"/>
              <a:ext cx="2290713" cy="2564091"/>
            </a:xfrm>
            <a:prstGeom prst="mathMultiply">
              <a:avLst>
                <a:gd name="adj1" fmla="val 4590"/>
              </a:avLst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Multiplication Sign 13">
              <a:extLst>
                <a:ext uri="{FF2B5EF4-FFF2-40B4-BE49-F238E27FC236}">
                  <a16:creationId xmlns:a16="http://schemas.microsoft.com/office/drawing/2014/main" id="{7188EB86-2299-4CE2-89B9-FB5A9C443AE4}"/>
                </a:ext>
              </a:extLst>
            </p:cNvPr>
            <p:cNvSpPr/>
            <p:nvPr/>
          </p:nvSpPr>
          <p:spPr>
            <a:xfrm>
              <a:off x="8603413" y="1534172"/>
              <a:ext cx="2290713" cy="2564091"/>
            </a:xfrm>
            <a:prstGeom prst="mathMultiply">
              <a:avLst>
                <a:gd name="adj1" fmla="val 4590"/>
              </a:avLst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8" name="Picture 17" descr="Tired Taffy Cat">
              <a:extLst>
                <a:ext uri="{FF2B5EF4-FFF2-40B4-BE49-F238E27FC236}">
                  <a16:creationId xmlns:a16="http://schemas.microsoft.com/office/drawing/2014/main" id="{350ADC97-85FD-448F-9F7A-261F36B8C7A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42414" y="3418527"/>
              <a:ext cx="1996471" cy="1996471"/>
            </a:xfrm>
            <a:prstGeom prst="rect">
              <a:avLst/>
            </a:prstGeom>
          </p:spPr>
        </p:pic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12E9E8-D652-77EC-3EF4-EEA74F397D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14</a:t>
            </a:fld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F739FB6-793D-D582-9B98-AF77BC08AD9C}"/>
              </a:ext>
            </a:extLst>
          </p:cNvPr>
          <p:cNvGrpSpPr/>
          <p:nvPr/>
        </p:nvGrpSpPr>
        <p:grpSpPr>
          <a:xfrm>
            <a:off x="11317255" y="5989103"/>
            <a:ext cx="841781" cy="748032"/>
            <a:chOff x="11337354" y="6025684"/>
            <a:chExt cx="841781" cy="748032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5941BCD2-4804-A250-2E92-FA53A7EB131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16" descr="Logo COP3530">
              <a:extLst>
                <a:ext uri="{FF2B5EF4-FFF2-40B4-BE49-F238E27FC236}">
                  <a16:creationId xmlns:a16="http://schemas.microsoft.com/office/drawing/2014/main" id="{A9E8534A-34B1-716E-E872-81DF469203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89529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Debugging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9F38492-8D69-49B1-98FD-79C29E647F5E}"/>
              </a:ext>
            </a:extLst>
          </p:cNvPr>
          <p:cNvSpPr txBox="1"/>
          <p:nvPr/>
        </p:nvSpPr>
        <p:spPr>
          <a:xfrm>
            <a:off x="1404594" y="2037465"/>
            <a:ext cx="948336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1D9EFF"/>
                </a:solidFill>
                <a:latin typeface="Consolas" panose="020B0609020204030204" pitchFamily="49" charset="0"/>
              </a:rPr>
              <a:t>Students should visit the course staff during scheduled office hours for help and </a:t>
            </a:r>
            <a:r>
              <a:rPr lang="en-US" dirty="0">
                <a:solidFill>
                  <a:srgbClr val="F16000"/>
                </a:solidFill>
                <a:latin typeface="Consolas" panose="020B0609020204030204" pitchFamily="49" charset="0"/>
              </a:rPr>
              <a:t>provide context for help.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dirty="0">
              <a:solidFill>
                <a:srgbClr val="1D9EFF"/>
              </a:solidFill>
              <a:latin typeface="Consolas" panose="020B0609020204030204" pitchFamily="49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EB6E19"/>
                </a:solidFill>
                <a:latin typeface="Consolas" panose="020B0609020204030204" pitchFamily="49" charset="0"/>
              </a:rPr>
              <a:t>Debugging requests </a:t>
            </a:r>
            <a:r>
              <a:rPr lang="en-US" dirty="0">
                <a:solidFill>
                  <a:srgbClr val="1D9EFF"/>
                </a:solidFill>
                <a:latin typeface="Consolas" panose="020B0609020204030204" pitchFamily="49" charset="0"/>
              </a:rPr>
              <a:t>for projects/quiz questions </a:t>
            </a:r>
            <a:r>
              <a:rPr lang="en-US" dirty="0">
                <a:solidFill>
                  <a:srgbClr val="EB6E19"/>
                </a:solidFill>
                <a:latin typeface="Consolas" panose="020B0609020204030204" pitchFamily="49" charset="0"/>
              </a:rPr>
              <a:t>must first go through the TAs or peer mentors</a:t>
            </a:r>
            <a:r>
              <a:rPr lang="en-US" dirty="0">
                <a:solidFill>
                  <a:srgbClr val="1D9EFF"/>
                </a:solidFill>
                <a:latin typeface="Consolas" panose="020B0609020204030204" pitchFamily="49" charset="0"/>
              </a:rPr>
              <a:t>. This is </a:t>
            </a:r>
            <a:r>
              <a:rPr lang="en-US" dirty="0">
                <a:solidFill>
                  <a:srgbClr val="EB6E19"/>
                </a:solidFill>
                <a:latin typeface="Consolas" panose="020B0609020204030204" pitchFamily="49" charset="0"/>
              </a:rPr>
              <a:t>strongly encouraged </a:t>
            </a:r>
            <a:r>
              <a:rPr lang="en-US" dirty="0">
                <a:solidFill>
                  <a:srgbClr val="1D9EFF"/>
                </a:solidFill>
                <a:latin typeface="Consolas" panose="020B0609020204030204" pitchFamily="49" charset="0"/>
              </a:rPr>
              <a:t>given we have a large class and several of you might have similar questions.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dirty="0">
              <a:solidFill>
                <a:srgbClr val="1D9EFF"/>
              </a:solidFill>
              <a:latin typeface="Consolas" panose="020B0609020204030204" pitchFamily="49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1D9EFF"/>
                </a:solidFill>
                <a:latin typeface="Consolas" panose="020B0609020204030204" pitchFamily="49" charset="0"/>
              </a:rPr>
              <a:t>If your problem is not fixed, then start a conversation with both the Instructor and the TA/Peer mentor who you asked for help. </a:t>
            </a:r>
            <a:r>
              <a:rPr lang="en-US" dirty="0">
                <a:solidFill>
                  <a:srgbClr val="EB6E19"/>
                </a:solidFill>
                <a:latin typeface="Consolas" panose="020B0609020204030204" pitchFamily="49" charset="0"/>
              </a:rPr>
              <a:t>Debugging requests to the Instructor as a Slack direct message or an email will be ignored if you do not follow the above protocol.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dirty="0">
              <a:solidFill>
                <a:srgbClr val="1D9EFF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3AB7997-E956-B4DC-FBF2-302179B74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15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A1AB0EC-4B71-B17E-4A60-8358EFDF559B}"/>
              </a:ext>
            </a:extLst>
          </p:cNvPr>
          <p:cNvGrpSpPr/>
          <p:nvPr/>
        </p:nvGrpSpPr>
        <p:grpSpPr>
          <a:xfrm>
            <a:off x="11317255" y="5989103"/>
            <a:ext cx="841781" cy="748032"/>
            <a:chOff x="11337354" y="6025684"/>
            <a:chExt cx="841781" cy="74803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B5E1667-C93C-21FB-DB1B-007AA7BBC50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 descr="Logo COP3530">
              <a:extLst>
                <a:ext uri="{FF2B5EF4-FFF2-40B4-BE49-F238E27FC236}">
                  <a16:creationId xmlns:a16="http://schemas.microsoft.com/office/drawing/2014/main" id="{5A0B5402-13F7-6F8E-E6EC-B8FFFC7942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009667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Grading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53E7F3E-4912-4FEA-B34E-7E95D57C3114}"/>
              </a:ext>
            </a:extLst>
          </p:cNvPr>
          <p:cNvSpPr txBox="1">
            <a:spLocks/>
          </p:cNvSpPr>
          <p:nvPr/>
        </p:nvSpPr>
        <p:spPr>
          <a:xfrm>
            <a:off x="1175426" y="3221815"/>
            <a:ext cx="123703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br>
              <a:rPr lang="en-US" sz="18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18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18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18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1800" dirty="0">
                <a:solidFill>
                  <a:schemeClr val="bg1"/>
                </a:solidFill>
                <a:latin typeface="Gotham Bold" pitchFamily="50" charset="0"/>
              </a:rPr>
            </a:br>
            <a:endParaRPr lang="en-US" sz="1800" dirty="0">
              <a:solidFill>
                <a:schemeClr val="bg1"/>
              </a:solidFill>
              <a:latin typeface="Gotham Bold" pitchFamily="50" charset="0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57D6D35B-95A9-8346-CF18-8C0497D536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5250294"/>
              </p:ext>
            </p:extLst>
          </p:nvPr>
        </p:nvGraphicFramePr>
        <p:xfrm>
          <a:off x="1175426" y="1841893"/>
          <a:ext cx="10069382" cy="3013204"/>
        </p:xfrm>
        <a:graphic>
          <a:graphicData uri="http://schemas.openxmlformats.org/drawingml/2006/table">
            <a:tbl>
              <a:tblPr firstRow="1" firstCol="1" bandRow="1">
                <a:tableStyleId>{7E9639D4-E3E2-4D34-9284-5A2195B3D0D7}</a:tableStyleId>
              </a:tblPr>
              <a:tblGrid>
                <a:gridCol w="1985136">
                  <a:extLst>
                    <a:ext uri="{9D8B030D-6E8A-4147-A177-3AD203B41FA5}">
                      <a16:colId xmlns:a16="http://schemas.microsoft.com/office/drawing/2014/main" val="1392101590"/>
                    </a:ext>
                  </a:extLst>
                </a:gridCol>
                <a:gridCol w="5924823">
                  <a:extLst>
                    <a:ext uri="{9D8B030D-6E8A-4147-A177-3AD203B41FA5}">
                      <a16:colId xmlns:a16="http://schemas.microsoft.com/office/drawing/2014/main" val="3583694551"/>
                    </a:ext>
                  </a:extLst>
                </a:gridCol>
                <a:gridCol w="2159423">
                  <a:extLst>
                    <a:ext uri="{9D8B030D-6E8A-4147-A177-3AD203B41FA5}">
                      <a16:colId xmlns:a16="http://schemas.microsoft.com/office/drawing/2014/main" val="3676014391"/>
                    </a:ext>
                  </a:extLst>
                </a:gridCol>
              </a:tblGrid>
              <a:tr h="16700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dirty="0">
                          <a:solidFill>
                            <a:srgbClr val="EB6E19"/>
                          </a:solidFill>
                          <a:effectLst/>
                          <a:latin typeface="Consolas" panose="020B0609020204030204" pitchFamily="49" charset="0"/>
                        </a:rPr>
                        <a:t>Modality</a:t>
                      </a:r>
                      <a:endParaRPr lang="en-US" sz="1600" b="0" dirty="0">
                        <a:solidFill>
                          <a:srgbClr val="EB6E19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dirty="0">
                          <a:solidFill>
                            <a:srgbClr val="EB6E19"/>
                          </a:solidFill>
                          <a:effectLst/>
                          <a:latin typeface="Consolas" panose="020B0609020204030204" pitchFamily="49" charset="0"/>
                        </a:rPr>
                        <a:t>Assignment</a:t>
                      </a:r>
                      <a:endParaRPr lang="en-US" sz="1600" b="0" dirty="0">
                        <a:solidFill>
                          <a:srgbClr val="EB6E19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dirty="0">
                          <a:solidFill>
                            <a:srgbClr val="EB6E19"/>
                          </a:solidFill>
                          <a:effectLst/>
                          <a:latin typeface="Consolas" panose="020B0609020204030204" pitchFamily="49" charset="0"/>
                        </a:rPr>
                        <a:t>% of Final Grade</a:t>
                      </a:r>
                      <a:endParaRPr lang="en-US" sz="1600" b="0" dirty="0">
                        <a:solidFill>
                          <a:srgbClr val="EB6E19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1226683"/>
                  </a:ext>
                </a:extLst>
              </a:tr>
              <a:tr h="62230">
                <a:tc rowSpan="7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dirty="0">
                          <a:solidFill>
                            <a:srgbClr val="1D9EFF"/>
                          </a:solidFill>
                          <a:effectLst/>
                          <a:latin typeface="Consolas" panose="020B0609020204030204" pitchFamily="49" charset="0"/>
                        </a:rPr>
                        <a:t>Individual</a:t>
                      </a:r>
                      <a:endParaRPr lang="en-US" sz="1600" b="0" dirty="0">
                        <a:solidFill>
                          <a:srgbClr val="1D9EFF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12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Programming / HTG Quizzes (</a:t>
                      </a:r>
                      <a:r>
                        <a:rPr lang="en-US" sz="1600" b="0" kern="1200" dirty="0">
                          <a:solidFill>
                            <a:schemeClr val="accent4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drop two lowest</a:t>
                      </a:r>
                      <a:r>
                        <a:rPr lang="en-US" sz="1600" b="0" kern="12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120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12%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50951404"/>
                  </a:ext>
                </a:extLst>
              </a:tr>
              <a:tr h="16700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12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Conceptual quizzes (</a:t>
                      </a:r>
                      <a:r>
                        <a:rPr lang="en-US" sz="1600" b="0" kern="1200" dirty="0">
                          <a:solidFill>
                            <a:schemeClr val="accent4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drop two lowest</a:t>
                      </a:r>
                      <a:r>
                        <a:rPr lang="en-US" sz="1600" b="0" kern="12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120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10%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51404615"/>
                  </a:ext>
                </a:extLst>
              </a:tr>
              <a:tr h="16700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12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In-class/discussion activities (</a:t>
                      </a:r>
                      <a:r>
                        <a:rPr lang="en-US" sz="1600" b="0" kern="1200" dirty="0">
                          <a:solidFill>
                            <a:schemeClr val="accent4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drop four lowest</a:t>
                      </a:r>
                      <a:r>
                        <a:rPr lang="en-US" sz="1600" b="0" kern="12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120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4%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7556080"/>
                  </a:ext>
                </a:extLst>
              </a:tr>
              <a:tr h="16700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12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Exam 1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120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20%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5515922"/>
                  </a:ext>
                </a:extLst>
              </a:tr>
              <a:tr h="16700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120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Exam 2 (Cumulative)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120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22%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37723147"/>
                  </a:ext>
                </a:extLst>
              </a:tr>
              <a:tr h="16700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120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Project 1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120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12%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3095403"/>
                  </a:ext>
                </a:extLst>
              </a:tr>
              <a:tr h="16700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12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Project 2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120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10%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4770883"/>
                  </a:ext>
                </a:extLst>
              </a:tr>
              <a:tr h="16700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dirty="0">
                          <a:solidFill>
                            <a:srgbClr val="1D9EFF"/>
                          </a:solidFill>
                          <a:effectLst/>
                          <a:latin typeface="Consolas" panose="020B0609020204030204" pitchFamily="49" charset="0"/>
                        </a:rPr>
                        <a:t>Collaborative</a:t>
                      </a:r>
                      <a:endParaRPr lang="en-US" sz="1600" b="0" dirty="0">
                        <a:solidFill>
                          <a:srgbClr val="1D9EFF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Final Project (Individual or Group: 3a &amp; 3b)</a:t>
                      </a:r>
                      <a:endParaRPr lang="en-US" sz="1600" b="0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120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10%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2284218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dirty="0">
                          <a:solidFill>
                            <a:srgbClr val="1D9EFF"/>
                          </a:solidFill>
                          <a:effectLst/>
                          <a:latin typeface="Consolas" panose="020B0609020204030204" pitchFamily="49" charset="0"/>
                        </a:rPr>
                        <a:t>Individual</a:t>
                      </a:r>
                      <a:endParaRPr lang="en-US" sz="1600" b="0" dirty="0">
                        <a:solidFill>
                          <a:srgbClr val="1D9EFF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Extra Credit Opportunities &amp; Bug Bounty Program</a:t>
                      </a:r>
                      <a:endParaRPr lang="en-US" sz="1600" b="0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12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Up to 2%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805897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  <a:endParaRPr lang="en-US" sz="1600" b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  <a:endParaRPr lang="en-US" sz="1600" b="0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dirty="0">
                          <a:solidFill>
                            <a:srgbClr val="1D9EFF"/>
                          </a:solidFill>
                          <a:effectLst/>
                          <a:latin typeface="Consolas" panose="020B0609020204030204" pitchFamily="49" charset="0"/>
                        </a:rPr>
                        <a:t>Total: </a:t>
                      </a:r>
                      <a:r>
                        <a:rPr lang="en-US" sz="1600" b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102%</a:t>
                      </a:r>
                      <a:endParaRPr lang="en-US" sz="1600" b="0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7537374"/>
                  </a:ext>
                </a:extLst>
              </a:tr>
            </a:tbl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96208D-BED5-38E5-C511-E248ABF07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16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78B802B-A3E4-7124-E5F9-1C8272DDC4F8}"/>
              </a:ext>
            </a:extLst>
          </p:cNvPr>
          <p:cNvGrpSpPr/>
          <p:nvPr/>
        </p:nvGrpSpPr>
        <p:grpSpPr>
          <a:xfrm>
            <a:off x="11317255" y="5989103"/>
            <a:ext cx="841781" cy="748032"/>
            <a:chOff x="11337354" y="6025684"/>
            <a:chExt cx="841781" cy="748032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0E5A92F-82B6-B43B-210C-046D1A745A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9" descr="Logo COP3530">
              <a:extLst>
                <a:ext uri="{FF2B5EF4-FFF2-40B4-BE49-F238E27FC236}">
                  <a16:creationId xmlns:a16="http://schemas.microsoft.com/office/drawing/2014/main" id="{0CDC3469-BF14-526E-1362-D455D46350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AB65C074-7990-F592-B861-CFAA7BECAEB8}"/>
              </a:ext>
            </a:extLst>
          </p:cNvPr>
          <p:cNvSpPr txBox="1"/>
          <p:nvPr/>
        </p:nvSpPr>
        <p:spPr>
          <a:xfrm>
            <a:off x="3118339" y="5144058"/>
            <a:ext cx="71055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1D9EFF"/>
                </a:solidFill>
                <a:effectLst/>
                <a:latin typeface="Consolas" panose="020B0609020204030204" pitchFamily="49" charset="0"/>
              </a:rPr>
              <a:t>Total assessments: </a:t>
            </a: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28 excluding extra credit and class participation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0895170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Timeline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53E7F3E-4912-4FEA-B34E-7E95D57C3114}"/>
              </a:ext>
            </a:extLst>
          </p:cNvPr>
          <p:cNvSpPr txBox="1">
            <a:spLocks/>
          </p:cNvSpPr>
          <p:nvPr/>
        </p:nvSpPr>
        <p:spPr>
          <a:xfrm>
            <a:off x="1175426" y="3221815"/>
            <a:ext cx="123703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br>
              <a:rPr lang="en-US" sz="18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18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18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18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1800" dirty="0">
                <a:solidFill>
                  <a:schemeClr val="bg1"/>
                </a:solidFill>
                <a:latin typeface="Gotham Bold" pitchFamily="50" charset="0"/>
              </a:rPr>
            </a:br>
            <a:endParaRPr lang="en-US" sz="1800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3A9227D-D8A5-848F-EB10-3DBFA6BE3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17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B03F181-4FD8-F9F8-FA60-BACB485409BE}"/>
              </a:ext>
            </a:extLst>
          </p:cNvPr>
          <p:cNvGrpSpPr/>
          <p:nvPr/>
        </p:nvGrpSpPr>
        <p:grpSpPr>
          <a:xfrm>
            <a:off x="11317255" y="5989103"/>
            <a:ext cx="841781" cy="748032"/>
            <a:chOff x="11337354" y="6025684"/>
            <a:chExt cx="841781" cy="74803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F895776-BA8A-C93A-6260-11314B1B5A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 descr="Logo COP3530">
              <a:extLst>
                <a:ext uri="{FF2B5EF4-FFF2-40B4-BE49-F238E27FC236}">
                  <a16:creationId xmlns:a16="http://schemas.microsoft.com/office/drawing/2014/main" id="{FAA4A583-3ACE-BA2E-04E8-D2868F439B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F4731AA-B75E-FC7F-F617-2B6B580454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0416779"/>
              </p:ext>
            </p:extLst>
          </p:nvPr>
        </p:nvGraphicFramePr>
        <p:xfrm>
          <a:off x="1613479" y="1496695"/>
          <a:ext cx="8444922" cy="5212080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790754">
                  <a:extLst>
                    <a:ext uri="{9D8B030D-6E8A-4147-A177-3AD203B41FA5}">
                      <a16:colId xmlns:a16="http://schemas.microsoft.com/office/drawing/2014/main" val="3957195693"/>
                    </a:ext>
                  </a:extLst>
                </a:gridCol>
                <a:gridCol w="993618">
                  <a:extLst>
                    <a:ext uri="{9D8B030D-6E8A-4147-A177-3AD203B41FA5}">
                      <a16:colId xmlns:a16="http://schemas.microsoft.com/office/drawing/2014/main" val="2525117159"/>
                    </a:ext>
                  </a:extLst>
                </a:gridCol>
                <a:gridCol w="993618">
                  <a:extLst>
                    <a:ext uri="{9D8B030D-6E8A-4147-A177-3AD203B41FA5}">
                      <a16:colId xmlns:a16="http://schemas.microsoft.com/office/drawing/2014/main" val="552274693"/>
                    </a:ext>
                  </a:extLst>
                </a:gridCol>
                <a:gridCol w="3676385">
                  <a:extLst>
                    <a:ext uri="{9D8B030D-6E8A-4147-A177-3AD203B41FA5}">
                      <a16:colId xmlns:a16="http://schemas.microsoft.com/office/drawing/2014/main" val="3345243269"/>
                    </a:ext>
                  </a:extLst>
                </a:gridCol>
                <a:gridCol w="1990547">
                  <a:extLst>
                    <a:ext uri="{9D8B030D-6E8A-4147-A177-3AD203B41FA5}">
                      <a16:colId xmlns:a16="http://schemas.microsoft.com/office/drawing/2014/main" val="1248125470"/>
                    </a:ext>
                  </a:extLst>
                </a:gridCol>
              </a:tblGrid>
              <a:tr h="28956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1200" dirty="0">
                          <a:solidFill>
                            <a:srgbClr val="EB6E19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Week</a:t>
                      </a: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1200" dirty="0">
                          <a:solidFill>
                            <a:srgbClr val="EB6E19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Dates</a:t>
                      </a: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1200" dirty="0">
                          <a:solidFill>
                            <a:srgbClr val="EB6E19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Topic</a:t>
                      </a: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1200" dirty="0">
                          <a:solidFill>
                            <a:srgbClr val="EB6E19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Deadlines</a:t>
                      </a: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6822923"/>
                  </a:ext>
                </a:extLst>
              </a:tr>
              <a:tr h="28956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1200" dirty="0">
                          <a:solidFill>
                            <a:srgbClr val="1D9EFF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24-Aug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1200" dirty="0">
                          <a:solidFill>
                            <a:srgbClr val="1D9EFF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28-Aug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12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Course Introduction</a:t>
                      </a: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12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34062340"/>
                  </a:ext>
                </a:extLst>
              </a:tr>
              <a:tr h="28956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1200" dirty="0">
                          <a:solidFill>
                            <a:srgbClr val="1D9EFF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29-Aug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1200">
                          <a:solidFill>
                            <a:srgbClr val="1D9EFF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4-Sep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120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Algorithm Analysis</a:t>
                      </a: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Q</a:t>
                      </a:r>
                      <a:r>
                        <a:rPr lang="en-US" sz="1600" baseline="-250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4738524"/>
                  </a:ext>
                </a:extLst>
              </a:tr>
              <a:tr h="28956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12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1200" dirty="0">
                          <a:solidFill>
                            <a:srgbClr val="1D9EFF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5-Sep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1200">
                          <a:solidFill>
                            <a:srgbClr val="1D9EFF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11-Sep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120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List, Stacks, &amp; Queues</a:t>
                      </a: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Q</a:t>
                      </a:r>
                      <a:r>
                        <a:rPr lang="en-US" sz="1600" baseline="-250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5561512"/>
                  </a:ext>
                </a:extLst>
              </a:tr>
              <a:tr h="28956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1200" dirty="0">
                          <a:solidFill>
                            <a:srgbClr val="1D9EFF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12-Sep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1200">
                          <a:solidFill>
                            <a:srgbClr val="1D9EFF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18-Sep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12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Trees &amp; Traversals</a:t>
                      </a: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Q</a:t>
                      </a:r>
                      <a:r>
                        <a:rPr lang="en-US" sz="1600" baseline="-250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5807836"/>
                  </a:ext>
                </a:extLst>
              </a:tr>
              <a:tr h="28956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12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1200" dirty="0">
                          <a:solidFill>
                            <a:srgbClr val="1D9EFF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19-Sep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1200">
                          <a:solidFill>
                            <a:srgbClr val="1D9EFF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25-Sep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120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Balanced Trees 1</a:t>
                      </a: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Q</a:t>
                      </a:r>
                      <a:r>
                        <a:rPr lang="en-US" sz="1600" baseline="-2500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160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75133710"/>
                  </a:ext>
                </a:extLst>
              </a:tr>
              <a:tr h="28956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12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1200" dirty="0">
                          <a:solidFill>
                            <a:srgbClr val="1D9EFF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26-Sep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1200">
                          <a:solidFill>
                            <a:srgbClr val="1D9EFF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2-Oct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120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Balanced Trees 2</a:t>
                      </a: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Q</a:t>
                      </a:r>
                      <a:r>
                        <a:rPr lang="en-US" sz="1600" baseline="-250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5a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7092395"/>
                  </a:ext>
                </a:extLst>
              </a:tr>
              <a:tr h="28956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1200" dirty="0">
                          <a:solidFill>
                            <a:srgbClr val="1D9EFF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3-Oct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1200" dirty="0">
                          <a:solidFill>
                            <a:srgbClr val="1D9EFF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9-Oct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120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Heaps &amp; Priority Queues</a:t>
                      </a: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Q</a:t>
                      </a:r>
                      <a:r>
                        <a:rPr lang="en-US" sz="1600" baseline="-250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5b, </a:t>
                      </a:r>
                      <a:r>
                        <a:rPr lang="en-US" sz="1600" dirty="0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</a:t>
                      </a:r>
                      <a:r>
                        <a:rPr lang="en-US" sz="1600" baseline="-25000" dirty="0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600" dirty="0"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32037930"/>
                  </a:ext>
                </a:extLst>
              </a:tr>
              <a:tr h="28956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12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1200">
                          <a:solidFill>
                            <a:srgbClr val="1D9EFF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10-Oct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1200" dirty="0">
                          <a:solidFill>
                            <a:srgbClr val="1D9EFF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16-Oct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1200" dirty="0">
                          <a:solidFill>
                            <a:schemeClr val="accent4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Exam 1 – October 13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Q</a:t>
                      </a:r>
                      <a:r>
                        <a:rPr lang="en-US" sz="1600" baseline="-250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6, </a:t>
                      </a:r>
                      <a:r>
                        <a:rPr lang="en-US" sz="1600" dirty="0">
                          <a:solidFill>
                            <a:schemeClr val="accent4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600" baseline="-25000" dirty="0">
                          <a:solidFill>
                            <a:schemeClr val="accent4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600" dirty="0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34211193"/>
                  </a:ext>
                </a:extLst>
              </a:tr>
              <a:tr h="28956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12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1200">
                          <a:solidFill>
                            <a:srgbClr val="1D9EFF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17-Oct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1200" dirty="0">
                          <a:solidFill>
                            <a:srgbClr val="1D9EFF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23-Oct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12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Sorting</a:t>
                      </a: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60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75188243"/>
                  </a:ext>
                </a:extLst>
              </a:tr>
              <a:tr h="28956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1200">
                          <a:solidFill>
                            <a:srgbClr val="1D9EFF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24-Oct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1200" dirty="0">
                          <a:solidFill>
                            <a:srgbClr val="1D9EFF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30-Oct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120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Sets, Maps, &amp; Hashing</a:t>
                      </a: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Q</a:t>
                      </a:r>
                      <a:r>
                        <a:rPr lang="en-US" sz="1600" baseline="-250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5989949"/>
                  </a:ext>
                </a:extLst>
              </a:tr>
              <a:tr h="28956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12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11</a:t>
                      </a: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1200">
                          <a:solidFill>
                            <a:srgbClr val="1D9EFF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31-Oct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1200" dirty="0">
                          <a:solidFill>
                            <a:srgbClr val="1D9EFF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6-Nov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12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Graphs 1</a:t>
                      </a: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</a:t>
                      </a:r>
                      <a:r>
                        <a:rPr lang="en-US" sz="1600" baseline="-25000" dirty="0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3a</a:t>
                      </a:r>
                      <a:endParaRPr lang="en-US" sz="1600" dirty="0"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169497"/>
                  </a:ext>
                </a:extLst>
              </a:tr>
              <a:tr h="28956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12</a:t>
                      </a: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1200">
                          <a:solidFill>
                            <a:srgbClr val="1D9EFF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7-Nov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1200" dirty="0">
                          <a:solidFill>
                            <a:srgbClr val="1D9EFF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13-Nov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120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Graphs 2</a:t>
                      </a: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Q</a:t>
                      </a:r>
                      <a:r>
                        <a:rPr lang="en-US" sz="1600" baseline="-250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sz="1600" dirty="0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</a:t>
                      </a:r>
                      <a:r>
                        <a:rPr lang="en-US" sz="1600" baseline="-25000" dirty="0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600" dirty="0"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76382024"/>
                  </a:ext>
                </a:extLst>
              </a:tr>
              <a:tr h="28956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12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13</a:t>
                      </a: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1200">
                          <a:solidFill>
                            <a:srgbClr val="1D9EFF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14-Nov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1200" dirty="0">
                          <a:solidFill>
                            <a:srgbClr val="1D9EFF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20-Nov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120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Greedy Algorithms </a:t>
                      </a: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Q</a:t>
                      </a:r>
                      <a:r>
                        <a:rPr lang="en-US" sz="1600" baseline="-250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04034233"/>
                  </a:ext>
                </a:extLst>
              </a:tr>
              <a:tr h="28956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14</a:t>
                      </a: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1200">
                          <a:solidFill>
                            <a:srgbClr val="1D9EFF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21-Nov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1200" dirty="0">
                          <a:solidFill>
                            <a:srgbClr val="1D9EFF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27-Nov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120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Dynamic Programming</a:t>
                      </a: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Q</a:t>
                      </a:r>
                      <a:r>
                        <a:rPr lang="en-US" sz="1600" baseline="-250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84933135"/>
                  </a:ext>
                </a:extLst>
              </a:tr>
              <a:tr h="28956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15</a:t>
                      </a: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1200">
                          <a:solidFill>
                            <a:srgbClr val="1D9EFF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28-Nov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1200" dirty="0">
                          <a:solidFill>
                            <a:srgbClr val="1D9EFF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4-Dec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1200" dirty="0">
                          <a:solidFill>
                            <a:schemeClr val="accent4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Exam 2 – December 1</a:t>
                      </a: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Q</a:t>
                      </a:r>
                      <a:r>
                        <a:rPr lang="en-US" sz="1600" baseline="-250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11, </a:t>
                      </a:r>
                      <a:r>
                        <a:rPr lang="en-US" sz="1600" dirty="0">
                          <a:solidFill>
                            <a:schemeClr val="accent4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600" baseline="-25000" dirty="0">
                          <a:solidFill>
                            <a:schemeClr val="accent4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600" dirty="0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83316201"/>
                  </a:ext>
                </a:extLst>
              </a:tr>
              <a:tr h="28956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16</a:t>
                      </a: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1200">
                          <a:solidFill>
                            <a:srgbClr val="1D9EFF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5-Dec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1200" dirty="0">
                          <a:solidFill>
                            <a:srgbClr val="1D9EFF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7-Dec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120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Complexity Theory</a:t>
                      </a: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</a:t>
                      </a:r>
                      <a:r>
                        <a:rPr lang="en-US" sz="1600" baseline="-25000" dirty="0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3b</a:t>
                      </a:r>
                      <a:endParaRPr lang="en-US" sz="1600" dirty="0"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13656749"/>
                  </a:ext>
                </a:extLst>
              </a:tr>
              <a:tr h="289560">
                <a:tc gridSpan="5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12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Legend: Q</a:t>
                      </a:r>
                      <a:r>
                        <a:rPr lang="en-US" sz="1600" b="0" kern="1200" baseline="-250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N</a:t>
                      </a:r>
                      <a:r>
                        <a:rPr lang="en-US" sz="1600" b="0" kern="12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= Quiz N, </a:t>
                      </a:r>
                      <a:r>
                        <a:rPr lang="en-US" sz="1600" b="0" kern="1200" dirty="0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P</a:t>
                      </a:r>
                      <a:r>
                        <a:rPr lang="en-US" sz="1600" b="0" kern="1200" baseline="-25000" dirty="0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N</a:t>
                      </a:r>
                      <a:r>
                        <a:rPr lang="en-US" sz="1600" b="0" kern="1200" dirty="0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= Project N</a:t>
                      </a:r>
                      <a:r>
                        <a:rPr lang="en-US" sz="1600" b="0" kern="12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1600" b="0" kern="1200" dirty="0">
                          <a:solidFill>
                            <a:schemeClr val="accent4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E</a:t>
                      </a:r>
                      <a:r>
                        <a:rPr lang="en-US" sz="1600" b="0" kern="1200" baseline="-25000" dirty="0">
                          <a:solidFill>
                            <a:schemeClr val="accent4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N</a:t>
                      </a:r>
                      <a:r>
                        <a:rPr lang="en-US" sz="1600" b="0" kern="1200" dirty="0">
                          <a:solidFill>
                            <a:schemeClr val="accent4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= Exam N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34850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50345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EAD69F0D-F3D4-4051-AF86-CB74567FFF6C}"/>
              </a:ext>
            </a:extLst>
          </p:cNvPr>
          <p:cNvSpPr txBox="1"/>
          <p:nvPr/>
        </p:nvSpPr>
        <p:spPr>
          <a:xfrm>
            <a:off x="1175427" y="1690688"/>
            <a:ext cx="10249860" cy="6203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solidFill>
                  <a:schemeClr val="bg1"/>
                </a:solidFill>
                <a:latin typeface="Gotham Bold" pitchFamily="50" charset="0"/>
              </a:rPr>
              <a:t>Default (Project 1 &amp; 2, Stepik/Edugator, Quizzes): </a:t>
            </a:r>
          </a:p>
          <a:p>
            <a:pPr lvl="2">
              <a:lnSpc>
                <a:spcPct val="150000"/>
              </a:lnSpc>
            </a:pPr>
            <a:r>
              <a:rPr lang="en-US" sz="2800" dirty="0">
                <a:solidFill>
                  <a:srgbClr val="1D9EFF"/>
                </a:solidFill>
                <a:latin typeface="Gotham Bold" pitchFamily="50" charset="0"/>
              </a:rPr>
              <a:t>C++14</a:t>
            </a:r>
          </a:p>
          <a:p>
            <a:pPr>
              <a:lnSpc>
                <a:spcPct val="150000"/>
              </a:lnSpc>
            </a:pPr>
            <a:endParaRPr lang="en-US" sz="2800" dirty="0">
              <a:solidFill>
                <a:srgbClr val="0079D4"/>
              </a:solidFill>
              <a:latin typeface="Gotham Bold" pitchFamily="50" charset="0"/>
            </a:endParaRPr>
          </a:p>
          <a:p>
            <a:pPr>
              <a:lnSpc>
                <a:spcPct val="150000"/>
              </a:lnSpc>
            </a:pPr>
            <a:endParaRPr lang="en-US" sz="2800" dirty="0">
              <a:solidFill>
                <a:srgbClr val="0079D4"/>
              </a:solidFill>
              <a:latin typeface="Gotham Bold" pitchFamily="50" charset="0"/>
            </a:endParaRPr>
          </a:p>
          <a:p>
            <a:pPr>
              <a:lnSpc>
                <a:spcPct val="150000"/>
              </a:lnSpc>
            </a:pPr>
            <a:endParaRPr lang="en-US" sz="1600" dirty="0">
              <a:solidFill>
                <a:schemeClr val="bg1"/>
              </a:solidFill>
              <a:latin typeface="Gotham Bold" pitchFamily="50" charset="0"/>
            </a:endParaRPr>
          </a:p>
          <a:p>
            <a:pPr>
              <a:lnSpc>
                <a:spcPct val="150000"/>
              </a:lnSpc>
            </a:pPr>
            <a:r>
              <a:rPr lang="en-US" sz="2800" dirty="0">
                <a:solidFill>
                  <a:schemeClr val="bg1"/>
                </a:solidFill>
                <a:latin typeface="Gotham Bold" pitchFamily="50" charset="0"/>
              </a:rPr>
              <a:t>Project 3 or Final Project: </a:t>
            </a:r>
          </a:p>
          <a:p>
            <a:pPr lvl="2">
              <a:lnSpc>
                <a:spcPct val="150000"/>
              </a:lnSpc>
            </a:pPr>
            <a:r>
              <a:rPr lang="en-US" sz="2800" dirty="0">
                <a:solidFill>
                  <a:srgbClr val="1D9EFF"/>
                </a:solidFill>
                <a:latin typeface="Gotham Bold" pitchFamily="50" charset="0"/>
              </a:rPr>
              <a:t>Any Language</a:t>
            </a:r>
          </a:p>
          <a:p>
            <a:pPr>
              <a:lnSpc>
                <a:spcPct val="150000"/>
              </a:lnSpc>
            </a:pPr>
            <a:endParaRPr lang="en-US" sz="2800" dirty="0">
              <a:solidFill>
                <a:srgbClr val="0079D4"/>
              </a:solidFill>
              <a:latin typeface="Gotham Bold" pitchFamily="50" charset="0"/>
            </a:endParaRPr>
          </a:p>
          <a:p>
            <a:pPr lvl="1">
              <a:lnSpc>
                <a:spcPct val="150000"/>
              </a:lnSpc>
            </a:pPr>
            <a:endParaRPr lang="en-US" sz="2800" dirty="0">
              <a:solidFill>
                <a:srgbClr val="0079D4"/>
              </a:solidFill>
              <a:latin typeface="Gotham Bold" pitchFamily="50" charset="0"/>
            </a:endParaRPr>
          </a:p>
          <a:p>
            <a:pPr>
              <a:lnSpc>
                <a:spcPct val="150000"/>
              </a:lnSpc>
            </a:pPr>
            <a:endParaRPr lang="en-US" sz="2800" dirty="0">
              <a:solidFill>
                <a:srgbClr val="0079D4"/>
              </a:solidFill>
              <a:latin typeface="Gotham Bold" pitchFamily="50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1431"/>
            <a:ext cx="10515600" cy="789145"/>
          </a:xfrm>
        </p:spPr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Programming Language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8AC51E2-8A6C-4033-ADC0-3DDD5E3E4384}"/>
              </a:ext>
            </a:extLst>
          </p:cNvPr>
          <p:cNvSpPr/>
          <p:nvPr/>
        </p:nvSpPr>
        <p:spPr>
          <a:xfrm>
            <a:off x="2265211" y="3221815"/>
            <a:ext cx="9893825" cy="8156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16000"/>
                </a:solidFill>
                <a:latin typeface="Consolas" panose="020B0609020204030204" pitchFamily="49" charset="0"/>
              </a:rPr>
              <a:t>Compilation command: </a:t>
            </a:r>
          </a:p>
          <a:p>
            <a:endParaRPr lang="en-US" sz="1100" dirty="0">
              <a:solidFill>
                <a:srgbClr val="F16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F16000"/>
                </a:solidFill>
                <a:latin typeface="Consolas" panose="020B0609020204030204" pitchFamily="49" charset="0"/>
              </a:rPr>
              <a:t>g++ -std=</a:t>
            </a:r>
            <a:r>
              <a:rPr lang="en-US" dirty="0" err="1">
                <a:solidFill>
                  <a:srgbClr val="F16000"/>
                </a:solidFill>
                <a:latin typeface="Consolas" panose="020B0609020204030204" pitchFamily="49" charset="0"/>
              </a:rPr>
              <a:t>c++</a:t>
            </a:r>
            <a:r>
              <a:rPr lang="en-US" dirty="0">
                <a:solidFill>
                  <a:srgbClr val="F16000"/>
                </a:solidFill>
                <a:latin typeface="Consolas" panose="020B0609020204030204" pitchFamily="49" charset="0"/>
              </a:rPr>
              <a:t>14 -</a:t>
            </a:r>
            <a:r>
              <a:rPr lang="en-US" dirty="0" err="1">
                <a:solidFill>
                  <a:srgbClr val="F16000"/>
                </a:solidFill>
                <a:latin typeface="Consolas" panose="020B0609020204030204" pitchFamily="49" charset="0"/>
              </a:rPr>
              <a:t>Werror</a:t>
            </a:r>
            <a:r>
              <a:rPr lang="en-US" dirty="0">
                <a:solidFill>
                  <a:srgbClr val="F16000"/>
                </a:solidFill>
                <a:latin typeface="Consolas" panose="020B0609020204030204" pitchFamily="49" charset="0"/>
              </a:rPr>
              <a:t> -</a:t>
            </a:r>
            <a:r>
              <a:rPr lang="en-US" dirty="0" err="1">
                <a:solidFill>
                  <a:srgbClr val="F16000"/>
                </a:solidFill>
                <a:latin typeface="Consolas" panose="020B0609020204030204" pitchFamily="49" charset="0"/>
              </a:rPr>
              <a:t>Wuninitialized</a:t>
            </a:r>
            <a:r>
              <a:rPr lang="en-US" dirty="0">
                <a:solidFill>
                  <a:srgbClr val="F16000"/>
                </a:solidFill>
                <a:latin typeface="Consolas" panose="020B0609020204030204" pitchFamily="49" charset="0"/>
              </a:rPr>
              <a:t> -o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EXECUTABLE_NAME</a:t>
            </a:r>
            <a:r>
              <a:rPr lang="en-US" dirty="0">
                <a:solidFill>
                  <a:srgbClr val="F16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D9EFF"/>
                </a:solidFill>
                <a:latin typeface="Consolas" panose="020B0609020204030204" pitchFamily="49" charset="0"/>
              </a:rPr>
              <a:t>YOUR_FILE.cpp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E44D571-D6D4-63E4-D45E-345D48F550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18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D4D2121-E2BA-E686-D550-D7C1195617B0}"/>
              </a:ext>
            </a:extLst>
          </p:cNvPr>
          <p:cNvGrpSpPr/>
          <p:nvPr/>
        </p:nvGrpSpPr>
        <p:grpSpPr>
          <a:xfrm>
            <a:off x="11317255" y="5989103"/>
            <a:ext cx="841781" cy="748032"/>
            <a:chOff x="11337354" y="6025684"/>
            <a:chExt cx="841781" cy="748032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9388B0E-AE88-3EC2-EC66-787296ADF3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10" descr="Logo COP3530">
              <a:extLst>
                <a:ext uri="{FF2B5EF4-FFF2-40B4-BE49-F238E27FC236}">
                  <a16:creationId xmlns:a16="http://schemas.microsoft.com/office/drawing/2014/main" id="{BA00DDEE-D1A8-4291-6EB1-8F5520A3BF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851431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EAD69F0D-F3D4-4051-AF86-CB74567FFF6C}"/>
              </a:ext>
            </a:extLst>
          </p:cNvPr>
          <p:cNvSpPr txBox="1"/>
          <p:nvPr/>
        </p:nvSpPr>
        <p:spPr>
          <a:xfrm>
            <a:off x="1598080" y="1690688"/>
            <a:ext cx="5726168" cy="40956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F16000"/>
                </a:solidFill>
                <a:latin typeface="Gotham Bold" pitchFamily="50" charset="0"/>
              </a:rPr>
              <a:t>Compiler</a:t>
            </a:r>
          </a:p>
          <a:p>
            <a:pPr marL="1028700" lvl="1" indent="-5715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G++</a:t>
            </a:r>
          </a:p>
          <a:p>
            <a:pPr marL="1028700" lvl="1" indent="-5715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Stepik/Edugator/</a:t>
            </a:r>
            <a:r>
              <a:rPr lang="en-US" sz="2400" dirty="0" err="1">
                <a:solidFill>
                  <a:schemeClr val="bg1"/>
                </a:solidFill>
                <a:latin typeface="Consolas" panose="020B0609020204030204" pitchFamily="49" charset="0"/>
              </a:rPr>
              <a:t>Gradescope</a:t>
            </a:r>
            <a:endParaRPr lang="en-US" sz="24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F16000"/>
                </a:solidFill>
                <a:latin typeface="Gotham Bold" pitchFamily="50" charset="0"/>
              </a:rPr>
              <a:t>IDE</a:t>
            </a:r>
          </a:p>
          <a:p>
            <a:pPr marL="1143000" lvl="1" indent="-6858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u="sng" dirty="0">
                <a:solidFill>
                  <a:schemeClr val="bg1"/>
                </a:solidFill>
                <a:latin typeface="Consolas" panose="020B0609020204030204" pitchFamily="49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OnlineGDB</a:t>
            </a:r>
            <a:endParaRPr lang="en-US" sz="2400" u="sng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 marL="1143000" lvl="1" indent="-6858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Visual Studio Code</a:t>
            </a:r>
          </a:p>
          <a:p>
            <a:pPr marL="1143000" lvl="1" indent="-6858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 err="1">
                <a:solidFill>
                  <a:schemeClr val="bg1"/>
                </a:solidFill>
                <a:latin typeface="Consolas" panose="020B0609020204030204" pitchFamily="49" charset="0"/>
              </a:rPr>
              <a:t>Clion</a:t>
            </a:r>
            <a:endParaRPr lang="en-US" sz="24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Tools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53E7F3E-4912-4FEA-B34E-7E95D57C3114}"/>
              </a:ext>
            </a:extLst>
          </p:cNvPr>
          <p:cNvSpPr txBox="1">
            <a:spLocks/>
          </p:cNvSpPr>
          <p:nvPr/>
        </p:nvSpPr>
        <p:spPr>
          <a:xfrm>
            <a:off x="1175426" y="3221815"/>
            <a:ext cx="123703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br>
              <a:rPr lang="en-US" sz="18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18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18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18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1800" dirty="0">
                <a:solidFill>
                  <a:schemeClr val="bg1"/>
                </a:solidFill>
                <a:latin typeface="Gotham Bold" pitchFamily="50" charset="0"/>
              </a:rPr>
            </a:br>
            <a:endParaRPr lang="en-US" sz="1800" dirty="0">
              <a:solidFill>
                <a:schemeClr val="bg1"/>
              </a:solidFill>
              <a:latin typeface="Gotham Bold" pitchFamily="50" charset="0"/>
            </a:endParaRPr>
          </a:p>
        </p:txBody>
      </p:sp>
      <p:pic>
        <p:nvPicPr>
          <p:cNvPr id="1028" name="Picture 4" descr="Stepik logo">
            <a:extLst>
              <a:ext uri="{FF2B5EF4-FFF2-40B4-BE49-F238E27FC236}">
                <a16:creationId xmlns:a16="http://schemas.microsoft.com/office/drawing/2014/main" id="{7E98F0FD-FAA8-4939-A61D-05110A1116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3391" y="2354344"/>
            <a:ext cx="1177639" cy="1177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JetBrains">
            <a:extLst>
              <a:ext uri="{FF2B5EF4-FFF2-40B4-BE49-F238E27FC236}">
                <a16:creationId xmlns:a16="http://schemas.microsoft.com/office/drawing/2014/main" id="{F13B3E1D-D6DE-4910-A5A4-FEA234F1D9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2911" y="3723552"/>
            <a:ext cx="1087953" cy="1177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Visual studio code logo ">
            <a:extLst>
              <a:ext uri="{FF2B5EF4-FFF2-40B4-BE49-F238E27FC236}">
                <a16:creationId xmlns:a16="http://schemas.microsoft.com/office/drawing/2014/main" id="{6D6138AD-15DB-4FE2-ACE5-4ECB2791F3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0720" y="3798967"/>
            <a:ext cx="1177640" cy="1177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E2DD5AF-1D66-B720-913A-B35F0196E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19</a:t>
            </a:fld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9804173-6281-2019-ED5D-16894305DD9A}"/>
              </a:ext>
            </a:extLst>
          </p:cNvPr>
          <p:cNvGrpSpPr/>
          <p:nvPr/>
        </p:nvGrpSpPr>
        <p:grpSpPr>
          <a:xfrm>
            <a:off x="11317255" y="5989103"/>
            <a:ext cx="841781" cy="748032"/>
            <a:chOff x="11337354" y="6025684"/>
            <a:chExt cx="841781" cy="748032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B299125D-3F25-15E9-E0E1-C5225C361C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12" descr="Logo COP3530">
              <a:extLst>
                <a:ext uri="{FF2B5EF4-FFF2-40B4-BE49-F238E27FC236}">
                  <a16:creationId xmlns:a16="http://schemas.microsoft.com/office/drawing/2014/main" id="{0A4F39B6-8FEA-578B-A344-FC4EB69058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814552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br>
              <a:rPr lang="en-US" sz="40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40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4000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sz="4000" dirty="0">
                <a:solidFill>
                  <a:schemeClr val="bg1"/>
                </a:solidFill>
                <a:latin typeface="Gotham Bold" pitchFamily="50" charset="0"/>
              </a:rPr>
              <a:t>About Me: </a:t>
            </a:r>
            <a:r>
              <a:rPr lang="en-US" sz="4000" dirty="0">
                <a:solidFill>
                  <a:schemeClr val="bg1"/>
                </a:solidFill>
                <a:latin typeface="Gotham Bold" pitchFamily="50" charset="0"/>
                <a:ea typeface="Roboto" panose="02000000000000000000" pitchFamily="2" charset="0"/>
                <a:cs typeface="Roboto" panose="02000000000000000000" pitchFamily="2" charset="0"/>
              </a:rPr>
              <a:t>Amanpreet Kapoor       </a:t>
            </a:r>
            <a:br>
              <a:rPr lang="en-US" sz="40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40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4000" dirty="0">
                <a:solidFill>
                  <a:schemeClr val="bg1"/>
                </a:solidFill>
                <a:latin typeface="Gotham Bold" pitchFamily="50" charset="0"/>
              </a:rPr>
            </a:br>
            <a:endParaRPr lang="en-US" sz="4000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E8CF07-07E0-45F6-A282-CC4C225A5950}"/>
              </a:ext>
            </a:extLst>
          </p:cNvPr>
          <p:cNvSpPr txBox="1"/>
          <p:nvPr/>
        </p:nvSpPr>
        <p:spPr>
          <a:xfrm>
            <a:off x="1175426" y="1390544"/>
            <a:ext cx="924025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200" dirty="0">
              <a:solidFill>
                <a:schemeClr val="bg1"/>
              </a:solidFill>
              <a:latin typeface="Gotham Bold" pitchFamily="50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  <a:latin typeface="Gotham Bold" pitchFamily="50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Gotham Bold" pitchFamily="50" charset="0"/>
                <a:ea typeface="Roboto" panose="02000000000000000000" pitchFamily="2" charset="0"/>
                <a:cs typeface="Roboto" panose="02000000000000000000" pitchFamily="2" charset="0"/>
              </a:rPr>
              <a:t>Educator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bg1"/>
              </a:solidFill>
              <a:latin typeface="Gotham Bold" pitchFamily="50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Gotham Bold" pitchFamily="50" charset="0"/>
                <a:ea typeface="Roboto" panose="02000000000000000000" pitchFamily="2" charset="0"/>
                <a:cs typeface="Roboto" panose="02000000000000000000" pitchFamily="2" charset="0"/>
              </a:rPr>
              <a:t>CS Education Researcher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bg1"/>
              </a:solidFill>
              <a:latin typeface="Gotham Bold" pitchFamily="50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Gotham Bold" pitchFamily="50" charset="0"/>
                <a:ea typeface="Roboto" panose="02000000000000000000" pitchFamily="2" charset="0"/>
                <a:cs typeface="Roboto" panose="02000000000000000000" pitchFamily="2" charset="0"/>
              </a:rPr>
              <a:t>Mentor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bg1"/>
              </a:solidFill>
              <a:latin typeface="Gotham Bold" pitchFamily="50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Gotham Bold" pitchFamily="50" charset="0"/>
                <a:ea typeface="Roboto" panose="02000000000000000000" pitchFamily="2" charset="0"/>
                <a:cs typeface="Roboto" panose="02000000000000000000" pitchFamily="2" charset="0"/>
              </a:rPr>
              <a:t>Software Engineer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bg1"/>
              </a:solidFill>
              <a:latin typeface="Gotham Bold" pitchFamily="50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Gotham Bold" pitchFamily="50" charset="0"/>
                <a:ea typeface="Roboto" panose="02000000000000000000" pitchFamily="2" charset="0"/>
                <a:cs typeface="Roboto" panose="02000000000000000000" pitchFamily="2" charset="0"/>
              </a:rPr>
              <a:t>Lifelong Learner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1142335-EBCA-46E8-A79F-94FB4556A3BE}"/>
              </a:ext>
            </a:extLst>
          </p:cNvPr>
          <p:cNvSpPr/>
          <p:nvPr/>
        </p:nvSpPr>
        <p:spPr>
          <a:xfrm>
            <a:off x="4121150" y="6078504"/>
            <a:ext cx="365164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1D9EFF"/>
                </a:solidFill>
                <a:latin typeface="Gotham Bold" pitchFamily="50" charset="0"/>
                <a:ea typeface="Roboto" panose="02000000000000000000" pitchFamily="2" charset="0"/>
                <a:cs typeface="Roboto" panose="02000000000000000000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kapooramanpreet@ufl.edu</a:t>
            </a:r>
            <a:endParaRPr lang="en-US" sz="4000" dirty="0">
              <a:solidFill>
                <a:srgbClr val="1D9EFF"/>
              </a:solidFill>
              <a:latin typeface="Gotham Bold" pitchFamily="50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C00D76F-B46B-41FD-90F9-39CD2642C87F}"/>
              </a:ext>
            </a:extLst>
          </p:cNvPr>
          <p:cNvGrpSpPr/>
          <p:nvPr/>
        </p:nvGrpSpPr>
        <p:grpSpPr>
          <a:xfrm>
            <a:off x="6966309" y="1675200"/>
            <a:ext cx="4605448" cy="3944149"/>
            <a:chOff x="7085578" y="2456142"/>
            <a:chExt cx="4605448" cy="3944149"/>
          </a:xfrm>
        </p:grpSpPr>
        <p:pic>
          <p:nvPicPr>
            <p:cNvPr id="18" name="Picture 14" descr="UF Type Logo">
              <a:extLst>
                <a:ext uri="{FF2B5EF4-FFF2-40B4-BE49-F238E27FC236}">
                  <a16:creationId xmlns:a16="http://schemas.microsoft.com/office/drawing/2014/main" id="{71F9D184-2757-438D-9F83-A3C704E90C9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57176" y="3153287"/>
              <a:ext cx="2133912" cy="529032"/>
            </a:xfrm>
            <a:prstGeom prst="rect">
              <a:avLst/>
            </a:prstGeom>
            <a:solidFill>
              <a:schemeClr val="tx1"/>
            </a:solidFill>
          </p:spPr>
        </p:pic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B30C5631-CDAB-48BF-A973-CA20E640E815}"/>
                </a:ext>
              </a:extLst>
            </p:cNvPr>
            <p:cNvGrpSpPr/>
            <p:nvPr/>
          </p:nvGrpSpPr>
          <p:grpSpPr>
            <a:xfrm>
              <a:off x="7085578" y="2456142"/>
              <a:ext cx="4605448" cy="3944149"/>
              <a:chOff x="7225093" y="1064056"/>
              <a:chExt cx="4605448" cy="3944149"/>
            </a:xfrm>
          </p:grpSpPr>
          <p:pic>
            <p:nvPicPr>
              <p:cNvPr id="12" name="Picture 2" descr="Career Connection Center Logo">
                <a:extLst>
                  <a:ext uri="{FF2B5EF4-FFF2-40B4-BE49-F238E27FC236}">
                    <a16:creationId xmlns:a16="http://schemas.microsoft.com/office/drawing/2014/main" id="{C936218A-C33F-49B9-9287-C625118933C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916141" y="2231622"/>
                <a:ext cx="914400" cy="9144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3" name="Picture 4" descr="Deloitte Logo">
                <a:extLst>
                  <a:ext uri="{FF2B5EF4-FFF2-40B4-BE49-F238E27FC236}">
                    <a16:creationId xmlns:a16="http://schemas.microsoft.com/office/drawing/2014/main" id="{5B25D8EC-A9BA-4E48-9F7D-303277345FD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471" t="20748" r="8519" b="16114"/>
              <a:stretch/>
            </p:blipFill>
            <p:spPr bwMode="auto">
              <a:xfrm>
                <a:off x="8799853" y="2514069"/>
                <a:ext cx="1910991" cy="57733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4" name="Picture 6" descr="UF CISE Logo">
                <a:extLst>
                  <a:ext uri="{FF2B5EF4-FFF2-40B4-BE49-F238E27FC236}">
                    <a16:creationId xmlns:a16="http://schemas.microsoft.com/office/drawing/2014/main" id="{5420C428-2EE6-4B12-954E-C308867464F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892419" y="1064056"/>
                <a:ext cx="914400" cy="9144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5" name="Picture 8" descr="BSI logo">
                <a:extLst>
                  <a:ext uri="{FF2B5EF4-FFF2-40B4-BE49-F238E27FC236}">
                    <a16:creationId xmlns:a16="http://schemas.microsoft.com/office/drawing/2014/main" id="{1C120B50-98CB-40E3-86BE-09E141F9EDE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276607" y="2987552"/>
                <a:ext cx="1828800" cy="15658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6" name="Picture 10" descr="Siemens Healthineers logo">
                <a:extLst>
                  <a:ext uri="{FF2B5EF4-FFF2-40B4-BE49-F238E27FC236}">
                    <a16:creationId xmlns:a16="http://schemas.microsoft.com/office/drawing/2014/main" id="{32309053-2C71-4D29-9E00-04C69FEB521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7049" b="35457"/>
              <a:stretch/>
            </p:blipFill>
            <p:spPr bwMode="auto">
              <a:xfrm>
                <a:off x="9213548" y="3374463"/>
                <a:ext cx="2616993" cy="71952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7" name="Picture 12" descr="Gatorloop Logo">
                <a:extLst>
                  <a:ext uri="{FF2B5EF4-FFF2-40B4-BE49-F238E27FC236}">
                    <a16:creationId xmlns:a16="http://schemas.microsoft.com/office/drawing/2014/main" id="{000CBDC4-58CB-474B-9F69-E43EDCB283B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676956" y="4319804"/>
                <a:ext cx="1153585" cy="64701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9" name="Picture 16" descr="JUET logo">
                <a:extLst>
                  <a:ext uri="{FF2B5EF4-FFF2-40B4-BE49-F238E27FC236}">
                    <a16:creationId xmlns:a16="http://schemas.microsoft.com/office/drawing/2014/main" id="{850AB03E-4F29-4521-99ED-73F8752A449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786254" y="1071917"/>
                <a:ext cx="914400" cy="9144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" name="Picture 18" descr="SIGCSE logo">
                <a:extLst>
                  <a:ext uri="{FF2B5EF4-FFF2-40B4-BE49-F238E27FC236}">
                    <a16:creationId xmlns:a16="http://schemas.microsoft.com/office/drawing/2014/main" id="{56AF58B4-B1BF-44C3-A5EF-337503392C3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785458" y="4333559"/>
                <a:ext cx="669377" cy="66937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1" name="Picture 20" descr="F3S logo">
                <a:extLst>
                  <a:ext uri="{FF2B5EF4-FFF2-40B4-BE49-F238E27FC236}">
                    <a16:creationId xmlns:a16="http://schemas.microsoft.com/office/drawing/2014/main" id="{A2388231-A697-4C05-BA8B-1C0C17FE1E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225093" y="4334493"/>
                <a:ext cx="1329695" cy="673712"/>
              </a:xfrm>
              <a:prstGeom prst="rect">
                <a:avLst/>
              </a:prstGeom>
            </p:spPr>
          </p:pic>
          <p:pic>
            <p:nvPicPr>
              <p:cNvPr id="22" name="Picture 4" descr="UF ACM logo">
                <a:extLst>
                  <a:ext uri="{FF2B5EF4-FFF2-40B4-BE49-F238E27FC236}">
                    <a16:creationId xmlns:a16="http://schemas.microsoft.com/office/drawing/2014/main" id="{79CA34F7-B459-476F-92C6-684EA23BB63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724342" y="4338506"/>
                <a:ext cx="892503" cy="66937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pic>
        <p:nvPicPr>
          <p:cNvPr id="1026" name="Picture 2" descr="Slack logo">
            <a:extLst>
              <a:ext uri="{FF2B5EF4-FFF2-40B4-BE49-F238E27FC236}">
                <a16:creationId xmlns:a16="http://schemas.microsoft.com/office/drawing/2014/main" id="{EFB01683-EDC0-44E8-AE70-D38DADD579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7066" y="6078504"/>
            <a:ext cx="426471" cy="426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85867D74-2598-EBC3-F562-60BCB4B146BD}"/>
              </a:ext>
            </a:extLst>
          </p:cNvPr>
          <p:cNvGrpSpPr/>
          <p:nvPr/>
        </p:nvGrpSpPr>
        <p:grpSpPr>
          <a:xfrm>
            <a:off x="11317255" y="5989103"/>
            <a:ext cx="841781" cy="748032"/>
            <a:chOff x="11337354" y="6025684"/>
            <a:chExt cx="841781" cy="748032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2AE99D1B-1CE7-554D-A81A-A9D449C04E4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24" descr="Logo COP3530">
              <a:extLst>
                <a:ext uri="{FF2B5EF4-FFF2-40B4-BE49-F238E27FC236}">
                  <a16:creationId xmlns:a16="http://schemas.microsoft.com/office/drawing/2014/main" id="{85BD8942-C369-1941-0C26-A6F5170B45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EEF487-B065-D2E7-BC5E-0DF6C5CEA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1183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EAD69F0D-F3D4-4051-AF86-CB74567FFF6C}"/>
              </a:ext>
            </a:extLst>
          </p:cNvPr>
          <p:cNvSpPr txBox="1"/>
          <p:nvPr/>
        </p:nvSpPr>
        <p:spPr>
          <a:xfrm>
            <a:off x="1598079" y="1690688"/>
            <a:ext cx="10328878" cy="4290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F16000"/>
                </a:solidFill>
                <a:latin typeface="Gotham Bold" pitchFamily="50" charset="0"/>
              </a:rPr>
              <a:t>Directory Structures</a:t>
            </a:r>
          </a:p>
          <a:p>
            <a:pPr marL="1028700" lvl="1" indent="-5715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src</a:t>
            </a:r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 – includes </a:t>
            </a:r>
            <a:r>
              <a:rPr lang="en-US" sz="2000" dirty="0">
                <a:solidFill>
                  <a:schemeClr val="accent6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.h </a:t>
            </a:r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and </a:t>
            </a:r>
            <a:r>
              <a:rPr lang="en-US" sz="2000" dirty="0">
                <a:solidFill>
                  <a:schemeClr val="accent6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chemeClr val="accent6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cpp</a:t>
            </a:r>
            <a:r>
              <a:rPr lang="en-US" sz="2000" dirty="0">
                <a:solidFill>
                  <a:schemeClr val="accent6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files </a:t>
            </a:r>
          </a:p>
          <a:p>
            <a:pPr lvl="1">
              <a:lnSpc>
                <a:spcPct val="150000"/>
              </a:lnSpc>
            </a:pPr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		     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(You can use </a:t>
            </a:r>
            <a:r>
              <a:rPr lang="en-US" sz="2000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lib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/ too for separating interfaces - </a:t>
            </a:r>
            <a:r>
              <a:rPr lang="en-US" sz="2000" dirty="0">
                <a:solidFill>
                  <a:schemeClr val="accent6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.h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pPr marL="1028700" lvl="1" indent="-5715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test</a:t>
            </a:r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 – contains test files</a:t>
            </a:r>
            <a:endParaRPr lang="en-US" sz="2000" dirty="0">
              <a:solidFill>
                <a:schemeClr val="accent4">
                  <a:lumMod val="60000"/>
                  <a:lumOff val="40000"/>
                </a:schemeClr>
              </a:solidFill>
              <a:latin typeface="Consolas" panose="020B0609020204030204" pitchFamily="49" charset="0"/>
            </a:endParaRPr>
          </a:p>
          <a:p>
            <a:pPr marL="1028700" lvl="1" indent="-5715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build</a:t>
            </a:r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 – contains executables (e.g. </a:t>
            </a:r>
            <a:r>
              <a:rPr lang="en-US" sz="2000" dirty="0">
                <a:solidFill>
                  <a:schemeClr val="accent6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.exe</a:t>
            </a:r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)</a:t>
            </a:r>
          </a:p>
          <a:p>
            <a:pPr marL="1028700" lvl="1" indent="-5715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sz="20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 marL="1028700" lvl="1" indent="-5715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sz="20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 marL="1028700" lvl="1" indent="-5715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Know basic commands on compilation through command line:</a:t>
            </a:r>
          </a:p>
          <a:p>
            <a:pPr marL="1485900" lvl="2" indent="-5715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cd</a:t>
            </a:r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, </a:t>
            </a:r>
            <a:r>
              <a:rPr lang="en-US" sz="20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ls</a:t>
            </a:r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, </a:t>
            </a:r>
            <a:r>
              <a:rPr lang="en-US" sz="20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mv</a:t>
            </a:r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, </a:t>
            </a:r>
            <a:r>
              <a:rPr lang="en-US" sz="20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g++,</a:t>
            </a:r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chemeClr val="accent5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pwd</a:t>
            </a:r>
            <a:r>
              <a:rPr lang="en-US" sz="20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 …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Tools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53E7F3E-4912-4FEA-B34E-7E95D57C3114}"/>
              </a:ext>
            </a:extLst>
          </p:cNvPr>
          <p:cNvSpPr txBox="1">
            <a:spLocks/>
          </p:cNvSpPr>
          <p:nvPr/>
        </p:nvSpPr>
        <p:spPr>
          <a:xfrm>
            <a:off x="1175426" y="3221815"/>
            <a:ext cx="123703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br>
              <a:rPr lang="en-US" sz="18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18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18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18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1800" dirty="0">
                <a:solidFill>
                  <a:schemeClr val="bg1"/>
                </a:solidFill>
                <a:latin typeface="Gotham Bold" pitchFamily="50" charset="0"/>
              </a:rPr>
            </a:br>
            <a:endParaRPr lang="en-US" sz="1800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E2DD5AF-1D66-B720-913A-B35F0196E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20</a:t>
            </a:fld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9804173-6281-2019-ED5D-16894305DD9A}"/>
              </a:ext>
            </a:extLst>
          </p:cNvPr>
          <p:cNvGrpSpPr/>
          <p:nvPr/>
        </p:nvGrpSpPr>
        <p:grpSpPr>
          <a:xfrm>
            <a:off x="11317255" y="5989103"/>
            <a:ext cx="841781" cy="748032"/>
            <a:chOff x="11337354" y="6025684"/>
            <a:chExt cx="841781" cy="748032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B299125D-3F25-15E9-E0E1-C5225C361C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12" descr="Logo COP3530">
              <a:extLst>
                <a:ext uri="{FF2B5EF4-FFF2-40B4-BE49-F238E27FC236}">
                  <a16:creationId xmlns:a16="http://schemas.microsoft.com/office/drawing/2014/main" id="{0A4F39B6-8FEA-578B-A344-FC4EB69058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9E7BFDD-3E73-F20D-5F77-DEF362384146}"/>
              </a:ext>
            </a:extLst>
          </p:cNvPr>
          <p:cNvSpPr txBox="1"/>
          <p:nvPr/>
        </p:nvSpPr>
        <p:spPr>
          <a:xfrm>
            <a:off x="1598080" y="6190113"/>
            <a:ext cx="952500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solidFill>
                  <a:srgbClr val="1D9EFF"/>
                </a:solidFill>
                <a:latin typeface="Consolas" panose="020B0609020204030204" pitchFamily="49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https://cplusplus.com/forum/beginner/261697</a:t>
            </a:r>
            <a:endParaRPr lang="en-US" sz="1100" dirty="0">
              <a:solidFill>
                <a:srgbClr val="1D9EFF"/>
              </a:solidFill>
              <a:latin typeface="Consolas" panose="020B0609020204030204" pitchFamily="49" charset="0"/>
            </a:endParaRPr>
          </a:p>
          <a:p>
            <a:pPr algn="ctr"/>
            <a:r>
              <a:rPr lang="en-US" sz="1100" dirty="0">
                <a:solidFill>
                  <a:srgbClr val="1D9EFF"/>
                </a:solidFill>
                <a:latin typeface="Consolas" panose="020B0609020204030204" pitchFamily="49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https://stackoverflow.com/questions/2360734/whats-a-good-directory-structure-for-larger-c-projects-using-makefile</a:t>
            </a:r>
            <a:endParaRPr lang="en-US" sz="1100" dirty="0">
              <a:solidFill>
                <a:srgbClr val="1D9EFF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82146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Textbook (Optional)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3DD7D7B-8B09-465E-8F97-AA0073F83895}"/>
              </a:ext>
            </a:extLst>
          </p:cNvPr>
          <p:cNvSpPr/>
          <p:nvPr/>
        </p:nvSpPr>
        <p:spPr>
          <a:xfrm>
            <a:off x="1084082" y="1690688"/>
            <a:ext cx="10831398" cy="29523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rgbClr val="F16000"/>
                </a:solidFill>
                <a:latin typeface="Gotham Bold" pitchFamily="50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Data Structures and Algorithm Analysis in C++</a:t>
            </a:r>
          </a:p>
          <a:p>
            <a:pPr marL="742950" marR="0" lvl="1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1D9E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Mark Allen Weiss</a:t>
            </a:r>
          </a:p>
          <a:p>
            <a:pPr marL="742950" marR="0" lvl="1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1D9E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Fourth edition, 2014, ISBN 9780132847377</a:t>
            </a:r>
          </a:p>
          <a:p>
            <a:pPr marL="742950" marR="0" lvl="1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endParaRPr lang="en-US" sz="1200" dirty="0">
              <a:solidFill>
                <a:schemeClr val="bg1"/>
              </a:solidFill>
              <a:latin typeface="Gotham Bold" pitchFamily="50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2800" dirty="0" err="1">
                <a:solidFill>
                  <a:srgbClr val="F16000"/>
                </a:solidFill>
                <a:latin typeface="Gotham Bold" pitchFamily="50" charset="0"/>
                <a:ea typeface="Times New Roman" panose="02020603050405020304" pitchFamily="18" charset="0"/>
                <a:cs typeface="Times New Roman" panose="02020603050405020304" pitchFamily="18" charset="0"/>
              </a:rPr>
              <a:t>OpenDSA</a:t>
            </a:r>
            <a:r>
              <a:rPr lang="en-US" sz="2800" dirty="0">
                <a:solidFill>
                  <a:srgbClr val="F16000"/>
                </a:solidFill>
                <a:latin typeface="Gotham Bold" pitchFamily="50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Book </a:t>
            </a:r>
          </a:p>
          <a:p>
            <a:pPr marL="742950" lvl="1" indent="-285750">
              <a:lnSpc>
                <a:spcPct val="150000"/>
              </a:lnSpc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https://opendsa-server.cs.vt.edu/OpenDSA/Books/Everything/html/index.html</a:t>
            </a:r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517794-912F-BEAB-97CE-8EC296C72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21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81D0B87-3F54-6EF3-44D5-CFB27BCD839F}"/>
              </a:ext>
            </a:extLst>
          </p:cNvPr>
          <p:cNvGrpSpPr/>
          <p:nvPr/>
        </p:nvGrpSpPr>
        <p:grpSpPr>
          <a:xfrm>
            <a:off x="11317255" y="5989103"/>
            <a:ext cx="841781" cy="748032"/>
            <a:chOff x="11337354" y="6025684"/>
            <a:chExt cx="841781" cy="74803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C1F4618-928E-2114-9403-275BC73375C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 descr="Logo COP3530">
              <a:extLst>
                <a:ext uri="{FF2B5EF4-FFF2-40B4-BE49-F238E27FC236}">
                  <a16:creationId xmlns:a16="http://schemas.microsoft.com/office/drawing/2014/main" id="{B376FB15-D976-CBE2-6961-3C62CB87B35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657528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Feedback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91743F5-7965-49E7-97D2-8731D2299E77}"/>
              </a:ext>
            </a:extLst>
          </p:cNvPr>
          <p:cNvSpPr/>
          <p:nvPr/>
        </p:nvSpPr>
        <p:spPr>
          <a:xfrm>
            <a:off x="1310327" y="2103690"/>
            <a:ext cx="10291124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rgbClr val="0079D4"/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COP 3530 Feedback Form</a:t>
            </a:r>
            <a:endParaRPr lang="en-US" sz="2400" dirty="0">
              <a:solidFill>
                <a:schemeClr val="accent5">
                  <a:lumMod val="60000"/>
                  <a:lumOff val="40000"/>
                </a:schemeClr>
              </a:solidFill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79D4"/>
              </a:solidFill>
              <a:latin typeface="Consolas" panose="020B0609020204030204" pitchFamily="49" charset="0"/>
            </a:endParaRPr>
          </a:p>
          <a:p>
            <a:pPr marL="342900" indent="-342900">
              <a:buClr>
                <a:srgbClr val="0079D4"/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Bug Bounty Program</a:t>
            </a:r>
            <a:r>
              <a:rPr lang="en-US" sz="2400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:</a:t>
            </a:r>
            <a:r>
              <a:rPr lang="en-US" sz="2400" dirty="0">
                <a:solidFill>
                  <a:srgbClr val="202124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Upto 1% EC in Range 0.2-1% per Bug</a:t>
            </a:r>
          </a:p>
          <a:p>
            <a:pPr marL="342900" indent="-342900">
              <a:buClr>
                <a:srgbClr val="0079D4"/>
              </a:buClr>
              <a:buFont typeface="Wingdings" panose="05000000000000000000" pitchFamily="2" charset="2"/>
              <a:buChar char="§"/>
            </a:pPr>
            <a:endParaRPr lang="en-US" sz="2000" dirty="0">
              <a:solidFill>
                <a:srgbClr val="F16000"/>
              </a:solidFill>
              <a:latin typeface="Gotham Bold" pitchFamily="50" charset="0"/>
            </a:endParaRPr>
          </a:p>
          <a:p>
            <a:pPr marL="800100" lvl="1" indent="-342900">
              <a:spcAft>
                <a:spcPts val="300"/>
              </a:spcAft>
              <a:buClr>
                <a:srgbClr val="0079D4"/>
              </a:buClr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1D9EFF"/>
                </a:solidFill>
                <a:latin typeface="Consolas" panose="020B0609020204030204" pitchFamily="49" charset="0"/>
              </a:rPr>
              <a:t>Quiz is not accessible due to a locked module</a:t>
            </a:r>
          </a:p>
          <a:p>
            <a:pPr marL="800100" lvl="1" indent="-342900">
              <a:spcAft>
                <a:spcPts val="300"/>
              </a:spcAft>
              <a:buClr>
                <a:srgbClr val="0079D4"/>
              </a:buClr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1D9EFF"/>
                </a:solidFill>
                <a:latin typeface="Consolas" panose="020B0609020204030204" pitchFamily="49" charset="0"/>
              </a:rPr>
              <a:t>Typo in one of the quizzes/project descriptions </a:t>
            </a:r>
          </a:p>
          <a:p>
            <a:pPr marL="800100" lvl="1" indent="-342900">
              <a:spcAft>
                <a:spcPts val="300"/>
              </a:spcAft>
              <a:buClr>
                <a:srgbClr val="0079D4"/>
              </a:buClr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1D9EFF"/>
                </a:solidFill>
                <a:latin typeface="Consolas" panose="020B0609020204030204" pitchFamily="49" charset="0"/>
              </a:rPr>
              <a:t>Incorrect solution in a certain test case</a:t>
            </a:r>
          </a:p>
          <a:p>
            <a:pPr marL="800100" lvl="1" indent="-342900">
              <a:spcAft>
                <a:spcPts val="300"/>
              </a:spcAft>
              <a:buClr>
                <a:srgbClr val="0079D4"/>
              </a:buClr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1D9EFF"/>
                </a:solidFill>
                <a:latin typeface="Consolas" panose="020B0609020204030204" pitchFamily="49" charset="0"/>
              </a:rPr>
              <a:t>An accessibility bug such as no headings in documents for screen-readers </a:t>
            </a:r>
          </a:p>
          <a:p>
            <a:pPr marL="800100" lvl="1" indent="-342900">
              <a:spcAft>
                <a:spcPts val="300"/>
              </a:spcAft>
              <a:buClr>
                <a:srgbClr val="0079D4"/>
              </a:buClr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1D9EFF"/>
                </a:solidFill>
                <a:latin typeface="Consolas" panose="020B0609020204030204" pitchFamily="49" charset="0"/>
              </a:rPr>
              <a:t>the algorithm has an off-by-one error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40A996A-CC94-0ACA-34CF-1AC2A6C30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22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C51504E-E8B4-77D8-13E0-DB747EB662B2}"/>
              </a:ext>
            </a:extLst>
          </p:cNvPr>
          <p:cNvGrpSpPr/>
          <p:nvPr/>
        </p:nvGrpSpPr>
        <p:grpSpPr>
          <a:xfrm>
            <a:off x="11317255" y="5989103"/>
            <a:ext cx="841781" cy="748032"/>
            <a:chOff x="11337354" y="6025684"/>
            <a:chExt cx="841781" cy="74803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C4C52CB-E907-4535-12EA-8402EF6B6A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 descr="Logo COP3530">
              <a:extLst>
                <a:ext uri="{FF2B5EF4-FFF2-40B4-BE49-F238E27FC236}">
                  <a16:creationId xmlns:a16="http://schemas.microsoft.com/office/drawing/2014/main" id="{F469AC63-B1E2-F657-5BA6-46C1C0499C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824687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Expectations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7E7020-32B6-4FDB-A655-21CF3BC7B28B}"/>
              </a:ext>
            </a:extLst>
          </p:cNvPr>
          <p:cNvSpPr txBox="1"/>
          <p:nvPr/>
        </p:nvSpPr>
        <p:spPr>
          <a:xfrm>
            <a:off x="1404593" y="2037465"/>
            <a:ext cx="1067939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F16000"/>
                </a:solidFill>
                <a:latin typeface="Gotham Bold" pitchFamily="50" charset="0"/>
              </a:rPr>
              <a:t>We want you to focus on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1D9EFF"/>
                </a:solidFill>
                <a:latin typeface="Consolas" panose="020B0609020204030204" pitchFamily="49" charset="0"/>
              </a:rPr>
              <a:t>Correctness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1D9EFF"/>
                </a:solidFill>
                <a:latin typeface="Consolas" panose="020B0609020204030204" pitchFamily="49" charset="0"/>
              </a:rPr>
              <a:t>Clean, readable, tested, and documented code 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1D9EFF"/>
                </a:solidFill>
                <a:latin typeface="Consolas" panose="020B0609020204030204" pitchFamily="49" charset="0"/>
              </a:rPr>
              <a:t>Secondary focus on optimization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A46902-E689-495A-9D75-2959B78E6AD0}"/>
              </a:ext>
            </a:extLst>
          </p:cNvPr>
          <p:cNvSpPr txBox="1"/>
          <p:nvPr/>
        </p:nvSpPr>
        <p:spPr>
          <a:xfrm>
            <a:off x="1404592" y="4235481"/>
            <a:ext cx="1067939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F16000"/>
                </a:solidFill>
                <a:latin typeface="Gotham Bold" pitchFamily="50" charset="0"/>
              </a:rPr>
              <a:t>The course will not cover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1D9EFF"/>
                </a:solidFill>
                <a:latin typeface="Consolas" panose="020B0609020204030204" pitchFamily="49" charset="0"/>
              </a:rPr>
              <a:t>Mathematical Proofs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1D9EFF"/>
                </a:solidFill>
                <a:latin typeface="Consolas" panose="020B0609020204030204" pitchFamily="49" charset="0"/>
              </a:rPr>
              <a:t>Design Patterns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1D9EFF"/>
                </a:solidFill>
                <a:latin typeface="Consolas" panose="020B0609020204030204" pitchFamily="49" charset="0"/>
              </a:rPr>
              <a:t>Competitive Programming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6053A2-C1B7-8BBB-AAC0-4D6B30E0D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23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C00EE0D-E8E1-482B-7DAB-EC537D0D548F}"/>
              </a:ext>
            </a:extLst>
          </p:cNvPr>
          <p:cNvGrpSpPr/>
          <p:nvPr/>
        </p:nvGrpSpPr>
        <p:grpSpPr>
          <a:xfrm>
            <a:off x="11317255" y="5989103"/>
            <a:ext cx="841781" cy="748032"/>
            <a:chOff x="11337354" y="6025684"/>
            <a:chExt cx="841781" cy="74803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945AF40-035F-0374-4F43-40CA0FA752B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 descr="Logo COP3530">
              <a:extLst>
                <a:ext uri="{FF2B5EF4-FFF2-40B4-BE49-F238E27FC236}">
                  <a16:creationId xmlns:a16="http://schemas.microsoft.com/office/drawing/2014/main" id="{C7C9BAF1-4394-2CB4-F21D-2F2D1752BE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558657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Academic Dishonesty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583E0EE-6FC6-46B6-9E70-CEEDC8488177}"/>
              </a:ext>
            </a:extLst>
          </p:cNvPr>
          <p:cNvSpPr/>
          <p:nvPr/>
        </p:nvSpPr>
        <p:spPr>
          <a:xfrm>
            <a:off x="975674" y="1741112"/>
            <a:ext cx="10515600" cy="35614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1D9EFF"/>
                </a:solidFill>
                <a:latin typeface="Consolas" panose="020B0609020204030204" pitchFamily="49" charset="0"/>
              </a:rPr>
              <a:t>Quiz questions on Edugator, Quiz questions on Canvas, and Exams:</a:t>
            </a:r>
          </a:p>
          <a:p>
            <a:pPr>
              <a:lnSpc>
                <a:spcPct val="150000"/>
              </a:lnSpc>
            </a:pPr>
            <a:r>
              <a:rPr lang="en-US" sz="800" dirty="0">
                <a:solidFill>
                  <a:srgbClr val="1D9EFF"/>
                </a:solidFill>
                <a:latin typeface="Consolas" panose="020B0609020204030204" pitchFamily="49" charset="0"/>
              </a:rPr>
              <a:t> 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EB6E19"/>
                </a:solidFill>
                <a:latin typeface="Consolas" panose="020B0609020204030204" pitchFamily="49" charset="0"/>
              </a:rPr>
              <a:t>Work independently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No discussion at the conceptual level</a:t>
            </a:r>
          </a:p>
          <a:p>
            <a:pPr>
              <a:lnSpc>
                <a:spcPct val="150000"/>
              </a:lnSpc>
            </a:pPr>
            <a:endParaRPr lang="en-US" sz="16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EB6E19"/>
                </a:solidFill>
                <a:latin typeface="Consolas" panose="020B0609020204030204" pitchFamily="49" charset="0"/>
              </a:rPr>
              <a:t>You are allowed to 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discuss</a:t>
            </a:r>
            <a:r>
              <a:rPr lang="en-US" sz="1600" dirty="0">
                <a:solidFill>
                  <a:srgbClr val="EB6E19"/>
                </a:solidFill>
                <a:latin typeface="Consolas" panose="020B0609020204030204" pitchFamily="49" charset="0"/>
              </a:rPr>
              <a:t> solutions after the due date and late days 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have passed. 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search for C++ syntax or </a:t>
            </a:r>
            <a:r>
              <a:rPr lang="en-US" sz="1600" dirty="0">
                <a:solidFill>
                  <a:srgbClr val="EB6E19"/>
                </a:solidFill>
                <a:latin typeface="Consolas" panose="020B0609020204030204" pitchFamily="49" charset="0"/>
              </a:rPr>
              <a:t>refer to definitions of standard functions 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in the C++ library. For example, using the documentation listed here is fine: https://www.cplusplus.com/reference/ or https://en.cppreference.com/w/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59E1EF-B286-850E-8A02-0733A963D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24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53C9ACB-A5CF-7FFE-4058-F1C24563CCFB}"/>
              </a:ext>
            </a:extLst>
          </p:cNvPr>
          <p:cNvGrpSpPr/>
          <p:nvPr/>
        </p:nvGrpSpPr>
        <p:grpSpPr>
          <a:xfrm>
            <a:off x="11317255" y="5989103"/>
            <a:ext cx="841781" cy="748032"/>
            <a:chOff x="11337354" y="6025684"/>
            <a:chExt cx="841781" cy="74803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DE3CBC8-2524-00EA-D63B-769791C985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 descr="Logo COP3530">
              <a:extLst>
                <a:ext uri="{FF2B5EF4-FFF2-40B4-BE49-F238E27FC236}">
                  <a16:creationId xmlns:a16="http://schemas.microsoft.com/office/drawing/2014/main" id="{574E75EE-5D02-CE51-B86F-FBDFC4FE7A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462006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Academic Dishonesty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583E0EE-6FC6-46B6-9E70-CEEDC8488177}"/>
              </a:ext>
            </a:extLst>
          </p:cNvPr>
          <p:cNvSpPr/>
          <p:nvPr/>
        </p:nvSpPr>
        <p:spPr>
          <a:xfrm>
            <a:off x="1026510" y="1606922"/>
            <a:ext cx="10766421" cy="48859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1D9EFF"/>
                </a:solidFill>
                <a:latin typeface="Consolas" panose="020B0609020204030204" pitchFamily="49" charset="0"/>
              </a:rPr>
              <a:t>Project 1 and 2: </a:t>
            </a:r>
          </a:p>
          <a:p>
            <a:pPr>
              <a:lnSpc>
                <a:spcPct val="150000"/>
              </a:lnSpc>
            </a:pPr>
            <a:endParaRPr lang="en-US" sz="500" dirty="0">
              <a:solidFill>
                <a:srgbClr val="1D9EFF"/>
              </a:solidFill>
              <a:latin typeface="Consolas" panose="020B0609020204030204" pitchFamily="49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EB6E19"/>
                </a:solidFill>
                <a:latin typeface="Consolas" panose="020B0609020204030204" pitchFamily="49" charset="0"/>
              </a:rPr>
              <a:t>Work independently 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Discussion at the conceptual level is fine if you are stuck with no sharing/viewing of code</a:t>
            </a:r>
          </a:p>
          <a:p>
            <a:pPr>
              <a:lnSpc>
                <a:spcPct val="150000"/>
              </a:lnSpc>
            </a:pPr>
            <a:endParaRPr lang="en-US" sz="1600" dirty="0">
              <a:solidFill>
                <a:srgbClr val="EB6E19"/>
              </a:solidFill>
              <a:latin typeface="Consolas" panose="020B0609020204030204" pitchFamily="49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EB6E19"/>
                </a:solidFill>
                <a:latin typeface="Consolas" panose="020B0609020204030204" pitchFamily="49" charset="0"/>
              </a:rPr>
              <a:t>You are allowed to 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EB6E19"/>
                </a:solidFill>
                <a:latin typeface="Consolas" panose="020B0609020204030204" pitchFamily="49" charset="0"/>
              </a:rPr>
              <a:t>discuss conceptually 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without discussing any code with a peer provided you cite the peer with who you discussed it. Such discussions should be held </a:t>
            </a:r>
            <a:r>
              <a:rPr lang="en-US" sz="1600" dirty="0">
                <a:solidFill>
                  <a:srgbClr val="EB6E19"/>
                </a:solidFill>
                <a:latin typeface="Consolas" panose="020B0609020204030204" pitchFamily="49" charset="0"/>
              </a:rPr>
              <a:t>on a whiteboard 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using explanation figures/pseudo-codes or through talking.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discuss </a:t>
            </a:r>
            <a:r>
              <a:rPr lang="en-US" sz="1600" dirty="0">
                <a:solidFill>
                  <a:srgbClr val="EB6E19"/>
                </a:solidFill>
                <a:latin typeface="Consolas" panose="020B0609020204030204" pitchFamily="49" charset="0"/>
              </a:rPr>
              <a:t>solutions after the due date and late days 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have passed. 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search for C++ syntax or </a:t>
            </a:r>
            <a:r>
              <a:rPr lang="en-US" sz="1600" dirty="0">
                <a:solidFill>
                  <a:srgbClr val="EB6E19"/>
                </a:solidFill>
                <a:latin typeface="Consolas" panose="020B0609020204030204" pitchFamily="49" charset="0"/>
              </a:rPr>
              <a:t>refer to definitions of standard functions in the C++ library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. For example, using the documentation listed here is fine: https://www.cplusplus.com/reference/ or https://en.cppreference.com/w/ </a:t>
            </a:r>
          </a:p>
          <a:p>
            <a:endParaRPr lang="en-US" sz="1600" dirty="0">
              <a:solidFill>
                <a:srgbClr val="EB6E19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669F3B-E679-BBF5-1248-CE3327CABA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25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E35C385-B00B-65C8-7DF6-E18017BDC892}"/>
              </a:ext>
            </a:extLst>
          </p:cNvPr>
          <p:cNvGrpSpPr/>
          <p:nvPr/>
        </p:nvGrpSpPr>
        <p:grpSpPr>
          <a:xfrm>
            <a:off x="11317255" y="5989103"/>
            <a:ext cx="841781" cy="748032"/>
            <a:chOff x="11337354" y="6025684"/>
            <a:chExt cx="841781" cy="74803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9C081BB-20B5-7812-DBAE-FD7AF758EBB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 descr="Logo COP3530">
              <a:extLst>
                <a:ext uri="{FF2B5EF4-FFF2-40B4-BE49-F238E27FC236}">
                  <a16:creationId xmlns:a16="http://schemas.microsoft.com/office/drawing/2014/main" id="{44A3556B-85BF-21C6-E39E-6F789F0DF6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327601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Academic Dishonesty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583E0EE-6FC6-46B6-9E70-CEEDC8488177}"/>
              </a:ext>
            </a:extLst>
          </p:cNvPr>
          <p:cNvSpPr/>
          <p:nvPr/>
        </p:nvSpPr>
        <p:spPr>
          <a:xfrm>
            <a:off x="1121790" y="1741112"/>
            <a:ext cx="10369484" cy="213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1D9EFF"/>
                </a:solidFill>
                <a:latin typeface="Consolas" panose="020B0609020204030204" pitchFamily="49" charset="0"/>
              </a:rPr>
              <a:t>Project 3 and Stepik ungraded questions: </a:t>
            </a:r>
          </a:p>
          <a:p>
            <a:pPr>
              <a:lnSpc>
                <a:spcPct val="150000"/>
              </a:lnSpc>
            </a:pPr>
            <a:endParaRPr lang="en-US" sz="1000" dirty="0">
              <a:solidFill>
                <a:srgbClr val="1D9EFF"/>
              </a:solidFill>
              <a:latin typeface="Consolas" panose="020B0609020204030204" pitchFamily="49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It is fine to </a:t>
            </a:r>
            <a:r>
              <a:rPr lang="en-US" sz="1600" dirty="0">
                <a:solidFill>
                  <a:srgbClr val="EB6E19"/>
                </a:solidFill>
                <a:latin typeface="Consolas" panose="020B0609020204030204" pitchFamily="49" charset="0"/>
              </a:rPr>
              <a:t>collaborate with peers. 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You must make sure you are not blindly copy-pasting another student’s code. Also, </a:t>
            </a:r>
            <a:r>
              <a:rPr lang="en-US" sz="1600" dirty="0">
                <a:solidFill>
                  <a:srgbClr val="EB6E19"/>
                </a:solidFill>
                <a:latin typeface="Consolas" panose="020B0609020204030204" pitchFamily="49" charset="0"/>
              </a:rPr>
              <a:t>you must cite the peer you worked 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with at the code level or conceptually. </a:t>
            </a:r>
          </a:p>
          <a:p>
            <a:pPr>
              <a:lnSpc>
                <a:spcPct val="150000"/>
              </a:lnSpc>
            </a:pPr>
            <a:endParaRPr lang="en-US" sz="1600" dirty="0">
              <a:solidFill>
                <a:srgbClr val="EB6E19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26C2AD-C421-5208-54A8-28C8B8C549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26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4B8973C-2F56-DD6D-048D-5F2A353E0B7B}"/>
              </a:ext>
            </a:extLst>
          </p:cNvPr>
          <p:cNvGrpSpPr/>
          <p:nvPr/>
        </p:nvGrpSpPr>
        <p:grpSpPr>
          <a:xfrm>
            <a:off x="11317255" y="5989103"/>
            <a:ext cx="841781" cy="748032"/>
            <a:chOff x="11337354" y="6025684"/>
            <a:chExt cx="841781" cy="74803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2A10AE0-95ED-3B69-80D7-225B0A55FF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 descr="Logo COP3530">
              <a:extLst>
                <a:ext uri="{FF2B5EF4-FFF2-40B4-BE49-F238E27FC236}">
                  <a16:creationId xmlns:a16="http://schemas.microsoft.com/office/drawing/2014/main" id="{E71DAF29-A3C4-FCB0-62C0-6CB97AAF26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963681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Academic Dishonesty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583E0EE-6FC6-46B6-9E70-CEEDC8488177}"/>
              </a:ext>
            </a:extLst>
          </p:cNvPr>
          <p:cNvSpPr/>
          <p:nvPr/>
        </p:nvSpPr>
        <p:spPr>
          <a:xfrm>
            <a:off x="1093509" y="1741112"/>
            <a:ext cx="10397765" cy="36471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1D9EFF"/>
                </a:solidFill>
                <a:latin typeface="Consolas" panose="020B0609020204030204" pitchFamily="49" charset="0"/>
              </a:rPr>
              <a:t>Sharing/copying, “borrowing” of code structure, looking at code from another student or providing such code, and plagiarism, in addition to other dishonest behaviors, are all considered to be academic dishonesty.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1600" dirty="0">
              <a:solidFill>
                <a:srgbClr val="0079D4"/>
              </a:solidFill>
              <a:latin typeface="Consolas" panose="020B0609020204030204" pitchFamily="49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1D9EFF"/>
                </a:solidFill>
                <a:latin typeface="Consolas" panose="020B0609020204030204" pitchFamily="49" charset="0"/>
              </a:rPr>
              <a:t>No information regarding the project 1 and 2, quiz, and exam solutions may be shared by students</a:t>
            </a:r>
            <a:r>
              <a:rPr lang="en-US" sz="1600" dirty="0">
                <a:solidFill>
                  <a:srgbClr val="0079D4"/>
                </a:solidFill>
                <a:latin typeface="Consolas" panose="020B0609020204030204" pitchFamily="49" charset="0"/>
              </a:rPr>
              <a:t>. </a:t>
            </a:r>
            <a:r>
              <a:rPr lang="en-US" sz="1600" dirty="0">
                <a:solidFill>
                  <a:srgbClr val="F16000"/>
                </a:solidFill>
                <a:latin typeface="Consolas" panose="020B0609020204030204" pitchFamily="49" charset="0"/>
              </a:rPr>
              <a:t>We strongly encourage that if you have doubts, visit the course staff in-office hours</a:t>
            </a:r>
            <a:r>
              <a:rPr lang="en-US" sz="1600" dirty="0">
                <a:solidFill>
                  <a:srgbClr val="0079D4"/>
                </a:solidFill>
                <a:latin typeface="Consolas" panose="020B0609020204030204" pitchFamily="49" charset="0"/>
              </a:rPr>
              <a:t>. </a:t>
            </a:r>
            <a:r>
              <a:rPr lang="en-US" sz="1600" dirty="0">
                <a:solidFill>
                  <a:srgbClr val="1D9EFF"/>
                </a:solidFill>
                <a:latin typeface="Consolas" panose="020B0609020204030204" pitchFamily="49" charset="0"/>
              </a:rPr>
              <a:t>Looking at any piece of your peer’s code, sharing files, searching for solutions found online, or using someone else to code your solution is </a:t>
            </a:r>
            <a:r>
              <a:rPr lang="en-US" sz="1600" dirty="0">
                <a:solidFill>
                  <a:srgbClr val="F16000"/>
                </a:solidFill>
                <a:latin typeface="Consolas" panose="020B0609020204030204" pitchFamily="49" charset="0"/>
              </a:rPr>
              <a:t>strictly prohibited</a:t>
            </a:r>
            <a:r>
              <a:rPr lang="en-US" sz="1600" dirty="0">
                <a:solidFill>
                  <a:srgbClr val="0079D4"/>
                </a:solidFill>
                <a:latin typeface="Consolas" panose="020B0609020204030204" pitchFamily="49" charset="0"/>
              </a:rPr>
              <a:t>.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14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1D9EFF"/>
                </a:solidFill>
                <a:latin typeface="Consolas" panose="020B0609020204030204" pitchFamily="49" charset="0"/>
              </a:rPr>
              <a:t>Penalty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900" dirty="0">
              <a:solidFill>
                <a:srgbClr val="0079D4"/>
              </a:solidFill>
              <a:latin typeface="Consolas" panose="020B0609020204030204" pitchFamily="49" charset="0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EB6E19"/>
                </a:solidFill>
                <a:latin typeface="Consolas" panose="020B0609020204030204" pitchFamily="49" charset="0"/>
              </a:rPr>
              <a:t>zero on that assignment and a two-letter final grade decrement for a first offense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EB6E19"/>
                </a:solidFill>
                <a:latin typeface="Consolas" panose="020B0609020204030204" pitchFamily="49" charset="0"/>
              </a:rPr>
              <a:t>E grade for second offence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EB6E19"/>
                </a:solidFill>
                <a:latin typeface="Consolas" panose="020B0609020204030204" pitchFamily="49" charset="0"/>
              </a:rPr>
              <a:t>For both offenses, you will be reported to the Honor Court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54122B-2100-1100-5902-4CB6CD0FB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27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C039151-402C-EF81-BEA7-A78ED998F972}"/>
              </a:ext>
            </a:extLst>
          </p:cNvPr>
          <p:cNvGrpSpPr/>
          <p:nvPr/>
        </p:nvGrpSpPr>
        <p:grpSpPr>
          <a:xfrm>
            <a:off x="11317255" y="5989103"/>
            <a:ext cx="841781" cy="748032"/>
            <a:chOff x="11337354" y="6025684"/>
            <a:chExt cx="841781" cy="74803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065AD64-F1DE-42C9-80A3-618852DC419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 descr="Logo COP3530">
              <a:extLst>
                <a:ext uri="{FF2B5EF4-FFF2-40B4-BE49-F238E27FC236}">
                  <a16:creationId xmlns:a16="http://schemas.microsoft.com/office/drawing/2014/main" id="{96A93361-7E56-C7D7-151B-58B7AA86E7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805982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sz="7300" dirty="0">
                <a:solidFill>
                  <a:schemeClr val="bg1"/>
                </a:solidFill>
                <a:latin typeface="Gotham Bold" pitchFamily="50" charset="0"/>
              </a:rPr>
              <a:t>Acknowledgements</a:t>
            </a: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A0B7469-BBCF-4B36-9B5F-0A47585D688F}"/>
              </a:ext>
            </a:extLst>
          </p:cNvPr>
          <p:cNvGrpSpPr/>
          <p:nvPr/>
        </p:nvGrpSpPr>
        <p:grpSpPr>
          <a:xfrm>
            <a:off x="2706679" y="2172620"/>
            <a:ext cx="8077586" cy="4165374"/>
            <a:chOff x="1132402" y="2200901"/>
            <a:chExt cx="8077586" cy="4165374"/>
          </a:xfrm>
        </p:grpSpPr>
        <p:pic>
          <p:nvPicPr>
            <p:cNvPr id="2050" name="Picture 2" descr="Cheryl Resch">
              <a:extLst>
                <a:ext uri="{FF2B5EF4-FFF2-40B4-BE49-F238E27FC236}">
                  <a16:creationId xmlns:a16="http://schemas.microsoft.com/office/drawing/2014/main" id="{18A4FF98-E323-4405-A228-252EC9F808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2402" y="2282351"/>
              <a:ext cx="1262818" cy="16837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4BF88A49-B5E6-43E6-A372-28A0409B913E}"/>
                </a:ext>
              </a:extLst>
            </p:cNvPr>
            <p:cNvSpPr/>
            <p:nvPr/>
          </p:nvSpPr>
          <p:spPr>
            <a:xfrm>
              <a:off x="2749685" y="2200901"/>
              <a:ext cx="6460303" cy="184665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800" dirty="0">
                  <a:solidFill>
                    <a:srgbClr val="0079D4"/>
                  </a:solidFill>
                  <a:latin typeface="Gotham Bold" pitchFamily="50" charset="0"/>
                </a:rPr>
                <a:t>Cheryl Resch</a:t>
              </a:r>
            </a:p>
            <a:p>
              <a:r>
                <a:rPr lang="en-US" sz="2800" dirty="0">
                  <a:solidFill>
                    <a:schemeClr val="bg1"/>
                  </a:solidFill>
                  <a:latin typeface="Gotham Bold" pitchFamily="50" charset="0"/>
                </a:rPr>
                <a:t>Lecturer,</a:t>
              </a:r>
            </a:p>
            <a:p>
              <a:r>
                <a:rPr lang="en-US" sz="2800" dirty="0">
                  <a:solidFill>
                    <a:schemeClr val="bg1"/>
                  </a:solidFill>
                  <a:latin typeface="Gotham Bold" pitchFamily="50" charset="0"/>
                </a:rPr>
                <a:t>Dept. of Engineering Education,</a:t>
              </a:r>
            </a:p>
            <a:p>
              <a:r>
                <a:rPr lang="en-US" sz="2800" dirty="0">
                  <a:solidFill>
                    <a:schemeClr val="bg1"/>
                  </a:solidFill>
                  <a:latin typeface="Gotham Bold" pitchFamily="50" charset="0"/>
                </a:rPr>
                <a:t>University of Florida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9E3DB58-0B8C-410B-9846-7A1C5F580394}"/>
                </a:ext>
              </a:extLst>
            </p:cNvPr>
            <p:cNvSpPr/>
            <p:nvPr/>
          </p:nvSpPr>
          <p:spPr>
            <a:xfrm>
              <a:off x="2749687" y="4550393"/>
              <a:ext cx="6205778" cy="1815882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r>
                <a:rPr lang="en-US" sz="2800" dirty="0">
                  <a:solidFill>
                    <a:srgbClr val="0079D4"/>
                  </a:solidFill>
                  <a:latin typeface="Gotham Bold" pitchFamily="50" charset="0"/>
                </a:rPr>
                <a:t>Lisha Zhou</a:t>
              </a:r>
            </a:p>
            <a:p>
              <a:r>
                <a:rPr lang="en-US" sz="2800" dirty="0">
                  <a:solidFill>
                    <a:schemeClr val="bg1"/>
                  </a:solidFill>
                  <a:latin typeface="Gotham Bold" pitchFamily="50" charset="0"/>
                </a:rPr>
                <a:t>Lecturer,</a:t>
              </a:r>
            </a:p>
            <a:p>
              <a:r>
                <a:rPr lang="en-US" sz="2800" dirty="0">
                  <a:solidFill>
                    <a:schemeClr val="bg1"/>
                  </a:solidFill>
                  <a:latin typeface="Gotham Bold" pitchFamily="50" charset="0"/>
                </a:rPr>
                <a:t>Dept. of Engineering Education,</a:t>
              </a:r>
            </a:p>
            <a:p>
              <a:r>
                <a:rPr lang="en-US" sz="2800" dirty="0">
                  <a:solidFill>
                    <a:schemeClr val="bg1"/>
                  </a:solidFill>
                  <a:latin typeface="Gotham Bold" pitchFamily="50" charset="0"/>
                </a:rPr>
                <a:t>University of Florida</a:t>
              </a:r>
            </a:p>
          </p:txBody>
        </p:sp>
        <p:pic>
          <p:nvPicPr>
            <p:cNvPr id="2052" name="Picture 4" descr="Lisha Zhou">
              <a:extLst>
                <a:ext uri="{FF2B5EF4-FFF2-40B4-BE49-F238E27FC236}">
                  <a16:creationId xmlns:a16="http://schemas.microsoft.com/office/drawing/2014/main" id="{5C449ED2-5F8B-4B2E-9015-BA3C1501C1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2402" y="4580267"/>
              <a:ext cx="1317101" cy="17561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D51FF9-A10C-C338-93C8-EAB11A332C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28</a:t>
            </a:fld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3A6A029-EB6B-D2FE-03DE-881EC90B6FA7}"/>
              </a:ext>
            </a:extLst>
          </p:cNvPr>
          <p:cNvGrpSpPr/>
          <p:nvPr/>
        </p:nvGrpSpPr>
        <p:grpSpPr>
          <a:xfrm>
            <a:off x="11317255" y="5989103"/>
            <a:ext cx="841781" cy="748032"/>
            <a:chOff x="11337354" y="6025684"/>
            <a:chExt cx="841781" cy="748032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BFA7D5B6-E473-3DDE-7C3E-9E33151BBE2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10" descr="Logo COP3530">
              <a:extLst>
                <a:ext uri="{FF2B5EF4-FFF2-40B4-BE49-F238E27FC236}">
                  <a16:creationId xmlns:a16="http://schemas.microsoft.com/office/drawing/2014/main" id="{D149C5DE-3ACA-C30E-26F0-1E41711BD9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586561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sz="7300" dirty="0">
                <a:solidFill>
                  <a:schemeClr val="bg1"/>
                </a:solidFill>
                <a:latin typeface="Gotham Bold" pitchFamily="50" charset="0"/>
              </a:rPr>
              <a:t>References</a:t>
            </a: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6FE7F5-88BB-4195-8DCD-BDBD70E1373C}"/>
              </a:ext>
            </a:extLst>
          </p:cNvPr>
          <p:cNvSpPr txBox="1"/>
          <p:nvPr/>
        </p:nvSpPr>
        <p:spPr>
          <a:xfrm>
            <a:off x="1293043" y="2075792"/>
            <a:ext cx="960591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Books/Notes</a:t>
            </a:r>
          </a:p>
          <a:p>
            <a:pPr marL="742950" lvl="1" indent="-285750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1D9EFF"/>
                </a:solidFill>
                <a:latin typeface="Consolas" panose="020B0609020204030204" pitchFamily="49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Dr. Sartaj </a:t>
            </a:r>
            <a:r>
              <a:rPr lang="en-US" dirty="0" err="1">
                <a:solidFill>
                  <a:srgbClr val="1D9EFF"/>
                </a:solidFill>
                <a:latin typeface="Consolas" panose="020B0609020204030204" pitchFamily="49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Sahni</a:t>
            </a:r>
            <a:endParaRPr lang="en-US" dirty="0">
              <a:solidFill>
                <a:srgbClr val="1D9EFF"/>
              </a:solidFill>
              <a:latin typeface="Consolas" panose="020B0609020204030204" pitchFamily="49" charset="0"/>
            </a:endParaRPr>
          </a:p>
          <a:p>
            <a:pPr marL="742950" lvl="1" indent="-285750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1D9EFF"/>
                </a:solidFill>
                <a:latin typeface="Consolas" panose="020B0609020204030204" pitchFamily="49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Dr. James Aspen</a:t>
            </a:r>
            <a:endParaRPr lang="en-US" dirty="0">
              <a:solidFill>
                <a:srgbClr val="1D9EFF"/>
              </a:solidFill>
              <a:latin typeface="Consolas" panose="020B0609020204030204" pitchFamily="49" charset="0"/>
            </a:endParaRPr>
          </a:p>
          <a:p>
            <a:pPr marL="742950" lvl="1" indent="-285750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Dr. Mark Weiss</a:t>
            </a:r>
          </a:p>
          <a:p>
            <a:pPr marL="742950" lvl="1" indent="-285750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OpenDSA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 marL="742950" lvl="1" indent="-285750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1D9EFF"/>
                </a:solidFill>
                <a:latin typeface="Consolas" panose="020B0609020204030204" pitchFamily="49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Dr. Cathy Hughes</a:t>
            </a:r>
            <a:endParaRPr lang="en-US" dirty="0">
              <a:solidFill>
                <a:srgbClr val="1D9EFF"/>
              </a:solidFill>
              <a:latin typeface="Consolas" panose="020B0609020204030204" pitchFamily="49" charset="0"/>
            </a:endParaRP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Videos Authority</a:t>
            </a:r>
          </a:p>
          <a:p>
            <a:pPr marL="742950" lvl="1" indent="-285750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1D9EFF"/>
                </a:solidFill>
                <a:latin typeface="Consolas" panose="020B0609020204030204" pitchFamily="49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Dr. Josh Hug </a:t>
            </a:r>
            <a:endParaRPr lang="en-US" dirty="0">
              <a:solidFill>
                <a:srgbClr val="1D9EFF"/>
              </a:solidFill>
              <a:latin typeface="Consolas" panose="020B0609020204030204" pitchFamily="49" charset="0"/>
            </a:endParaRPr>
          </a:p>
          <a:p>
            <a:pPr marL="742950" lvl="1" indent="-285750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1D9EFF"/>
                </a:solidFill>
                <a:latin typeface="Consolas" panose="020B0609020204030204" pitchFamily="49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MIT OCW 6.006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: Dr. Erik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Demaine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 and Dr. Srini Devadas</a:t>
            </a:r>
          </a:p>
          <a:p>
            <a:pPr marL="742950" lvl="1" indent="-285750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1D9EFF"/>
                </a:solidFill>
                <a:latin typeface="Consolas" panose="020B0609020204030204" pitchFamily="49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Dr. Robert Sedgewick</a:t>
            </a:r>
            <a:endParaRPr lang="en-US" dirty="0">
              <a:solidFill>
                <a:srgbClr val="1D9EFF"/>
              </a:solidFill>
              <a:latin typeface="Consolas" panose="020B0609020204030204" pitchFamily="49" charset="0"/>
            </a:endParaRP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§"/>
            </a:pPr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889CC17-1303-4CF7-96C9-B1E4149E819B}"/>
              </a:ext>
            </a:extLst>
          </p:cNvPr>
          <p:cNvSpPr/>
          <p:nvPr/>
        </p:nvSpPr>
        <p:spPr>
          <a:xfrm>
            <a:off x="7617448" y="2075792"/>
            <a:ext cx="6096000" cy="3554819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Videos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Youtube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 marL="742950" lvl="1" indent="-285750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dirty="0" err="1">
                <a:solidFill>
                  <a:srgbClr val="1D9EFF"/>
                </a:solidFill>
                <a:latin typeface="Consolas" panose="020B0609020204030204" pitchFamily="49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HackerRank</a:t>
            </a:r>
            <a:r>
              <a:rPr lang="en-US" dirty="0">
                <a:solidFill>
                  <a:srgbClr val="1D9EFF"/>
                </a:solidFill>
                <a:latin typeface="Consolas" panose="020B0609020204030204" pitchFamily="49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: Data Structures</a:t>
            </a:r>
            <a:endParaRPr lang="en-US" dirty="0">
              <a:solidFill>
                <a:srgbClr val="1D9EFF"/>
              </a:solidFill>
              <a:latin typeface="Consolas" panose="020B0609020204030204" pitchFamily="49" charset="0"/>
            </a:endParaRPr>
          </a:p>
          <a:p>
            <a:pPr marL="742950" lvl="1" indent="-285750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dirty="0" err="1">
                <a:solidFill>
                  <a:srgbClr val="1D9EFF"/>
                </a:solidFill>
                <a:latin typeface="Consolas" panose="020B0609020204030204" pitchFamily="49" charset="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HackerRank</a:t>
            </a:r>
            <a:r>
              <a:rPr lang="en-US" dirty="0">
                <a:solidFill>
                  <a:srgbClr val="1D9EFF"/>
                </a:solidFill>
                <a:latin typeface="Consolas" panose="020B0609020204030204" pitchFamily="49" charset="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: Algorithms</a:t>
            </a:r>
            <a:endParaRPr lang="en-US" dirty="0">
              <a:solidFill>
                <a:srgbClr val="1D9EFF"/>
              </a:solidFill>
              <a:latin typeface="Consolas" panose="020B0609020204030204" pitchFamily="49" charset="0"/>
            </a:endParaRPr>
          </a:p>
          <a:p>
            <a:pPr marL="742950" lvl="1" indent="-285750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1D9EFF"/>
                </a:solidFill>
                <a:latin typeface="Consolas" panose="020B0609020204030204" pitchFamily="49" charset="0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Back To Back SWE</a:t>
            </a:r>
            <a:endParaRPr lang="en-US" dirty="0">
              <a:solidFill>
                <a:srgbClr val="1D9EFF"/>
              </a:solidFill>
              <a:latin typeface="Consolas" panose="020B0609020204030204" pitchFamily="49" charset="0"/>
            </a:endParaRPr>
          </a:p>
          <a:p>
            <a:pPr marL="742950" lvl="1" indent="-285750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dirty="0" err="1">
                <a:solidFill>
                  <a:srgbClr val="1D9EFF"/>
                </a:solidFill>
                <a:latin typeface="Consolas" panose="020B0609020204030204" pitchFamily="49" charset="0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MyCodeSchool</a:t>
            </a:r>
            <a:endParaRPr lang="en-US" dirty="0">
              <a:solidFill>
                <a:srgbClr val="1D9EFF"/>
              </a:solidFill>
              <a:latin typeface="Consolas" panose="020B0609020204030204" pitchFamily="49" charset="0"/>
            </a:endParaRPr>
          </a:p>
          <a:p>
            <a:pPr marL="742950" lvl="1" indent="-285750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1D9EFF"/>
                </a:solidFill>
                <a:latin typeface="Consolas" panose="020B0609020204030204" pitchFamily="49" charset="0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Abdul Bari</a:t>
            </a:r>
            <a:endParaRPr lang="en-US" dirty="0">
              <a:solidFill>
                <a:srgbClr val="1D9EFF"/>
              </a:solidFill>
              <a:latin typeface="Consolas" panose="020B0609020204030204" pitchFamily="49" charset="0"/>
            </a:endParaRP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GeeksforGeeks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 marL="742950" lvl="1" indent="-285750">
              <a:buClr>
                <a:schemeClr val="bg1"/>
              </a:buClr>
              <a:buFont typeface="Wingdings" panose="05000000000000000000" pitchFamily="2" charset="2"/>
              <a:buChar char="§"/>
            </a:pPr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§"/>
            </a:pPr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3DE9C1-57B3-27FD-7E9E-42F38470D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29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0499755-3281-1F43-67BE-21AEA2B88CEA}"/>
              </a:ext>
            </a:extLst>
          </p:cNvPr>
          <p:cNvGrpSpPr/>
          <p:nvPr/>
        </p:nvGrpSpPr>
        <p:grpSpPr>
          <a:xfrm>
            <a:off x="11317255" y="5989103"/>
            <a:ext cx="841781" cy="748032"/>
            <a:chOff x="11337354" y="6025684"/>
            <a:chExt cx="841781" cy="748032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DB493DA-5B9F-0051-FA63-14CEB0E9C3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8" descr="Logo COP3530">
              <a:extLst>
                <a:ext uri="{FF2B5EF4-FFF2-40B4-BE49-F238E27FC236}">
                  <a16:creationId xmlns:a16="http://schemas.microsoft.com/office/drawing/2014/main" id="{A323C247-72DF-7DAC-37C3-C75F769861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620186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Course Staff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BBE5747-E25B-44A8-AE32-AEE17932AE1C}"/>
              </a:ext>
            </a:extLst>
          </p:cNvPr>
          <p:cNvSpPr txBox="1"/>
          <p:nvPr/>
        </p:nvSpPr>
        <p:spPr>
          <a:xfrm>
            <a:off x="6841342" y="2651666"/>
            <a:ext cx="1087095" cy="36933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Michael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09A2ECCF-12D6-4950-BC9E-79E6F54C7D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6" name="Picture 15" descr="A person smiling for the camera&#10;&#10;Description automatically generated with medium confidence">
            <a:extLst>
              <a:ext uri="{FF2B5EF4-FFF2-40B4-BE49-F238E27FC236}">
                <a16:creationId xmlns:a16="http://schemas.microsoft.com/office/drawing/2014/main" id="{9ABD59E1-246A-4A0B-81BC-9C44684E199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63" r="13863"/>
          <a:stretch/>
        </p:blipFill>
        <p:spPr>
          <a:xfrm>
            <a:off x="3395204" y="1424071"/>
            <a:ext cx="1295284" cy="1223704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61F8A424-98D2-4F63-8E5F-87A85A898B1C}"/>
              </a:ext>
            </a:extLst>
          </p:cNvPr>
          <p:cNvSpPr txBox="1"/>
          <p:nvPr/>
        </p:nvSpPr>
        <p:spPr>
          <a:xfrm>
            <a:off x="3574484" y="2651666"/>
            <a:ext cx="944489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Dustin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787DE27A-449C-4FFD-964D-C958165E51A8}"/>
              </a:ext>
            </a:extLst>
          </p:cNvPr>
          <p:cNvSpPr txBox="1"/>
          <p:nvPr/>
        </p:nvSpPr>
        <p:spPr>
          <a:xfrm>
            <a:off x="5237200" y="2659939"/>
            <a:ext cx="817853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Julia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5C5DE8-2F4F-45F4-BE3F-BA3786C245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0377" y="1410644"/>
            <a:ext cx="1654733" cy="1223704"/>
          </a:xfrm>
          <a:prstGeom prst="rect">
            <a:avLst/>
          </a:prstGeom>
        </p:spPr>
      </p:pic>
      <p:sp>
        <p:nvSpPr>
          <p:cNvPr id="9" name="Rectangle 6">
            <a:extLst>
              <a:ext uri="{FF2B5EF4-FFF2-40B4-BE49-F238E27FC236}">
                <a16:creationId xmlns:a16="http://schemas.microsoft.com/office/drawing/2014/main" id="{3AAC0C02-0770-4B81-B53E-9227A1039A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05359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513CE18-A509-4D36-9AB7-72B87B1D206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8304" t="45204" r="26902" b="6285"/>
          <a:stretch/>
        </p:blipFill>
        <p:spPr>
          <a:xfrm>
            <a:off x="6639806" y="1391557"/>
            <a:ext cx="1206731" cy="1261877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AF1A2A-EC88-0125-F28C-09473DCBD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3</a:t>
            </a:fld>
            <a:endParaRPr lang="en-US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673A3A49-1D17-1078-5FD0-63BDC987EFF0}"/>
              </a:ext>
            </a:extLst>
          </p:cNvPr>
          <p:cNvGrpSpPr/>
          <p:nvPr/>
        </p:nvGrpSpPr>
        <p:grpSpPr>
          <a:xfrm>
            <a:off x="11326682" y="5989103"/>
            <a:ext cx="841781" cy="748032"/>
            <a:chOff x="11337354" y="6025684"/>
            <a:chExt cx="841781" cy="748032"/>
          </a:xfrm>
        </p:grpSpPr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A1CCD13E-8F81-A56D-7D98-E9E7B860FB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7" name="Picture 46" descr="Logo COP3530">
              <a:extLst>
                <a:ext uri="{FF2B5EF4-FFF2-40B4-BE49-F238E27FC236}">
                  <a16:creationId xmlns:a16="http://schemas.microsoft.com/office/drawing/2014/main" id="{9455A7FE-DDE9-3C2C-3A04-0E532DEA29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AF3D85A8-7EF9-0F8A-999F-3D08D1F88431}"/>
              </a:ext>
            </a:extLst>
          </p:cNvPr>
          <p:cNvSpPr txBox="1"/>
          <p:nvPr/>
        </p:nvSpPr>
        <p:spPr>
          <a:xfrm>
            <a:off x="8130786" y="2651528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Mateusz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F4B1403-46E8-C6E9-EB5D-4F906738310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6329" t="39224" r="17491" b="19256"/>
          <a:stretch/>
        </p:blipFill>
        <p:spPr>
          <a:xfrm>
            <a:off x="1224665" y="2055813"/>
            <a:ext cx="1352376" cy="122280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30FF5D84-B30F-42CB-FE1B-D2AA0F3AE39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65517" y="4345762"/>
            <a:ext cx="1078822" cy="1278351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458968F5-349E-06E4-44A2-C4CFFEAEC921}"/>
              </a:ext>
            </a:extLst>
          </p:cNvPr>
          <p:cNvSpPr txBox="1"/>
          <p:nvPr/>
        </p:nvSpPr>
        <p:spPr>
          <a:xfrm>
            <a:off x="940759" y="3334587"/>
            <a:ext cx="2084226" cy="646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Robin 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(Teaching Lead)</a:t>
            </a:r>
          </a:p>
        </p:txBody>
      </p:sp>
      <p:sp>
        <p:nvSpPr>
          <p:cNvPr id="29" name="TextBox 28" descr="TA headshots">
            <a:extLst>
              <a:ext uri="{FF2B5EF4-FFF2-40B4-BE49-F238E27FC236}">
                <a16:creationId xmlns:a16="http://schemas.microsoft.com/office/drawing/2014/main" id="{2A8472DA-E5D9-68BA-F55C-125DF1D3CFAD}"/>
              </a:ext>
            </a:extLst>
          </p:cNvPr>
          <p:cNvSpPr txBox="1"/>
          <p:nvPr/>
        </p:nvSpPr>
        <p:spPr>
          <a:xfrm>
            <a:off x="535406" y="5663843"/>
            <a:ext cx="2844048" cy="6463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Andrew</a:t>
            </a:r>
          </a:p>
          <a:p>
            <a:pPr algn="ctr"/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(Infrastructure Lead)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2A70888C-BC09-A1ED-49A6-BF450C288E2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91233" y="1418040"/>
            <a:ext cx="1210680" cy="1225296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559B7836-E550-8FD7-4D85-80B03723DACA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25348" r="17891"/>
          <a:stretch/>
        </p:blipFill>
        <p:spPr>
          <a:xfrm>
            <a:off x="9367588" y="1427804"/>
            <a:ext cx="1279683" cy="1225296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1E67C2EC-E5AF-84BC-EF8D-CC71F6D8138A}"/>
              </a:ext>
            </a:extLst>
          </p:cNvPr>
          <p:cNvSpPr txBox="1"/>
          <p:nvPr/>
        </p:nvSpPr>
        <p:spPr>
          <a:xfrm>
            <a:off x="9573273" y="2659939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Rutvi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75604CF2-6516-D70E-BA3A-74D9BC3E089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700083" y="3073282"/>
            <a:ext cx="1225296" cy="1225296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CBF7A114-4490-6148-0B7A-4F85040A81A0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12356" t="19022" r="26825" b="37169"/>
          <a:stretch/>
        </p:blipFill>
        <p:spPr>
          <a:xfrm>
            <a:off x="6341102" y="3072492"/>
            <a:ext cx="1275815" cy="1225296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80F24B4C-6385-D408-3AB7-2AF5E0D4C9A6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33920" t="29211" r="29272" b="37067"/>
          <a:stretch/>
        </p:blipFill>
        <p:spPr>
          <a:xfrm>
            <a:off x="5122022" y="3072492"/>
            <a:ext cx="1003034" cy="1225296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23A78385-D7D8-53A2-0BD6-C3E539F97E84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30133" b="59746"/>
          <a:stretch/>
        </p:blipFill>
        <p:spPr>
          <a:xfrm>
            <a:off x="7871040" y="3072492"/>
            <a:ext cx="951551" cy="1225296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6A6539A4-7B97-C233-7900-9F15940763AB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l="12476" t="16019" r="11741" b="19342"/>
          <a:stretch/>
        </p:blipFill>
        <p:spPr>
          <a:xfrm>
            <a:off x="9034149" y="3072492"/>
            <a:ext cx="1090862" cy="1225296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F5F4EC8E-8385-4A4E-83AE-3DB6FF6708DB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l="32400" t="33266" r="17758" b="11339"/>
          <a:stretch/>
        </p:blipFill>
        <p:spPr>
          <a:xfrm>
            <a:off x="10802692" y="1406779"/>
            <a:ext cx="1153721" cy="1225296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70447624-3205-1243-2C2A-5B8C3F21D32A}"/>
              </a:ext>
            </a:extLst>
          </p:cNvPr>
          <p:cNvSpPr txBox="1"/>
          <p:nvPr/>
        </p:nvSpPr>
        <p:spPr>
          <a:xfrm>
            <a:off x="3832977" y="4330285"/>
            <a:ext cx="817853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Nitin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80D963D3-3638-56CF-735F-015B938E0D90}"/>
              </a:ext>
            </a:extLst>
          </p:cNvPr>
          <p:cNvSpPr txBox="1"/>
          <p:nvPr/>
        </p:nvSpPr>
        <p:spPr>
          <a:xfrm>
            <a:off x="5135687" y="4330285"/>
            <a:ext cx="817853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Emily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6CF5637-28D6-39BA-DB9F-90207E64E5A4}"/>
              </a:ext>
            </a:extLst>
          </p:cNvPr>
          <p:cNvSpPr txBox="1"/>
          <p:nvPr/>
        </p:nvSpPr>
        <p:spPr>
          <a:xfrm>
            <a:off x="6524985" y="4316113"/>
            <a:ext cx="944489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Eugene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D41F596-D0B7-4528-A8AF-B17FA8AE0D02}"/>
              </a:ext>
            </a:extLst>
          </p:cNvPr>
          <p:cNvSpPr txBox="1"/>
          <p:nvPr/>
        </p:nvSpPr>
        <p:spPr>
          <a:xfrm>
            <a:off x="7911213" y="4321074"/>
            <a:ext cx="817853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Sunny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32F64520-4602-2CD5-1FE6-B84CA48A63C6}"/>
              </a:ext>
            </a:extLst>
          </p:cNvPr>
          <p:cNvSpPr txBox="1"/>
          <p:nvPr/>
        </p:nvSpPr>
        <p:spPr>
          <a:xfrm>
            <a:off x="9267083" y="4338774"/>
            <a:ext cx="691215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Eric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FA5A58EA-5D12-92AC-5E52-B3F33420CD14}"/>
              </a:ext>
            </a:extLst>
          </p:cNvPr>
          <p:cNvSpPr txBox="1"/>
          <p:nvPr/>
        </p:nvSpPr>
        <p:spPr>
          <a:xfrm>
            <a:off x="10907307" y="2674215"/>
            <a:ext cx="817853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Blake</a:t>
            </a:r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9A09D58B-2C24-6852-AB0E-78ABC5B8842D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l="21029" t="5325" r="20490" b="17991"/>
          <a:stretch/>
        </p:blipFill>
        <p:spPr>
          <a:xfrm>
            <a:off x="10301766" y="3079290"/>
            <a:ext cx="1401989" cy="1225296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B00BD9DA-49DB-E202-0E95-6A3230B79AE0}"/>
              </a:ext>
            </a:extLst>
          </p:cNvPr>
          <p:cNvSpPr txBox="1"/>
          <p:nvPr/>
        </p:nvSpPr>
        <p:spPr>
          <a:xfrm>
            <a:off x="10512332" y="4308717"/>
            <a:ext cx="944489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Richie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071CDDED-ABF6-9447-96A4-0077CECFAC3F}"/>
              </a:ext>
            </a:extLst>
          </p:cNvPr>
          <p:cNvSpPr txBox="1"/>
          <p:nvPr/>
        </p:nvSpPr>
        <p:spPr>
          <a:xfrm>
            <a:off x="3967556" y="6139659"/>
            <a:ext cx="1071127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Tianwei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04E45A93-3300-9798-61DE-53C2B7A29228}"/>
              </a:ext>
            </a:extLst>
          </p:cNvPr>
          <p:cNvSpPr txBox="1"/>
          <p:nvPr/>
        </p:nvSpPr>
        <p:spPr>
          <a:xfrm>
            <a:off x="5266981" y="6120231"/>
            <a:ext cx="691215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Sara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114BE29-C98C-2EAB-F8FC-D316257B07F0}"/>
              </a:ext>
            </a:extLst>
          </p:cNvPr>
          <p:cNvSpPr txBox="1"/>
          <p:nvPr/>
        </p:nvSpPr>
        <p:spPr>
          <a:xfrm>
            <a:off x="6174280" y="6120231"/>
            <a:ext cx="691215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Leon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B59D8F4A-0144-9F98-7A9A-C91B302C619C}"/>
              </a:ext>
            </a:extLst>
          </p:cNvPr>
          <p:cNvSpPr txBox="1"/>
          <p:nvPr/>
        </p:nvSpPr>
        <p:spPr>
          <a:xfrm>
            <a:off x="7140260" y="6120231"/>
            <a:ext cx="944489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Olivia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EE93C89-C632-CDB9-9BB0-568ECF7C61A6}"/>
              </a:ext>
            </a:extLst>
          </p:cNvPr>
          <p:cNvSpPr txBox="1"/>
          <p:nvPr/>
        </p:nvSpPr>
        <p:spPr>
          <a:xfrm>
            <a:off x="8348298" y="6050413"/>
            <a:ext cx="1197764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Benjamin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1B9AAFF4-4F8C-E014-3D2C-C749D6D1D034}"/>
              </a:ext>
            </a:extLst>
          </p:cNvPr>
          <p:cNvSpPr txBox="1"/>
          <p:nvPr/>
        </p:nvSpPr>
        <p:spPr>
          <a:xfrm>
            <a:off x="9848382" y="6032906"/>
            <a:ext cx="944489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Prayuj</a:t>
            </a:r>
          </a:p>
        </p:txBody>
      </p:sp>
      <p:pic>
        <p:nvPicPr>
          <p:cNvPr id="5" name="Picture 4" descr="A person standing in front of a body of water&#10;&#10;Description automatically generated">
            <a:extLst>
              <a:ext uri="{FF2B5EF4-FFF2-40B4-BE49-F238E27FC236}">
                <a16:creationId xmlns:a16="http://schemas.microsoft.com/office/drawing/2014/main" id="{58EE4811-93D2-133B-DEC5-EA81106462B1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74" r="40644"/>
          <a:stretch/>
        </p:blipFill>
        <p:spPr>
          <a:xfrm>
            <a:off x="9820953" y="4757591"/>
            <a:ext cx="1005530" cy="1225296"/>
          </a:xfrm>
          <a:prstGeom prst="rect">
            <a:avLst/>
          </a:prstGeom>
        </p:spPr>
      </p:pic>
      <p:pic>
        <p:nvPicPr>
          <p:cNvPr id="10" name="Picture 9" descr="A person smiling for the camera&#10;&#10;Description automatically generated with low confidence">
            <a:extLst>
              <a:ext uri="{FF2B5EF4-FFF2-40B4-BE49-F238E27FC236}">
                <a16:creationId xmlns:a16="http://schemas.microsoft.com/office/drawing/2014/main" id="{62D274F5-AB83-06C7-CEA9-C2260E69B55F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55" t="27972" r="18115" b="24165"/>
          <a:stretch/>
        </p:blipFill>
        <p:spPr>
          <a:xfrm>
            <a:off x="8325666" y="4765446"/>
            <a:ext cx="1208242" cy="122529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369EF4C-D6EF-6223-80D9-5E28E2665191}"/>
              </a:ext>
            </a:extLst>
          </p:cNvPr>
          <p:cNvPicPr>
            <a:picLocks noChangeAspect="1"/>
          </p:cNvPicPr>
          <p:nvPr/>
        </p:nvPicPr>
        <p:blipFill rotWithShape="1">
          <a:blip r:embed="rId21"/>
          <a:srcRect l="19425" b="24379"/>
          <a:stretch/>
        </p:blipFill>
        <p:spPr>
          <a:xfrm>
            <a:off x="4059898" y="4834708"/>
            <a:ext cx="865481" cy="122529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449CFEA-A9E1-895F-779A-3CEE3B089F56}"/>
              </a:ext>
            </a:extLst>
          </p:cNvPr>
          <p:cNvPicPr>
            <a:picLocks noChangeAspect="1"/>
          </p:cNvPicPr>
          <p:nvPr/>
        </p:nvPicPr>
        <p:blipFill rotWithShape="1">
          <a:blip r:embed="rId22"/>
          <a:srcRect l="20664" t="16232" r="11874" b="15942"/>
          <a:stretch/>
        </p:blipFill>
        <p:spPr>
          <a:xfrm>
            <a:off x="5154078" y="4837428"/>
            <a:ext cx="938921" cy="1225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1694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49383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sz="7300" dirty="0">
                <a:solidFill>
                  <a:schemeClr val="bg1"/>
                </a:solidFill>
                <a:latin typeface="Gotham Bold" pitchFamily="50" charset="0"/>
              </a:rPr>
              <a:t>Walkthrough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53E7F3E-4912-4FEA-B34E-7E95D57C3114}"/>
              </a:ext>
            </a:extLst>
          </p:cNvPr>
          <p:cNvSpPr txBox="1">
            <a:spLocks/>
          </p:cNvSpPr>
          <p:nvPr/>
        </p:nvSpPr>
        <p:spPr>
          <a:xfrm>
            <a:off x="1175426" y="3221815"/>
            <a:ext cx="123703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br>
              <a:rPr lang="en-US" sz="18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18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18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18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1800" dirty="0">
                <a:solidFill>
                  <a:schemeClr val="bg1"/>
                </a:solidFill>
                <a:latin typeface="Gotham Bold" pitchFamily="50" charset="0"/>
              </a:rPr>
            </a:br>
            <a:endParaRPr lang="en-US" sz="1800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004859-76F2-C588-9BF3-1AD17C9C29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30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0F4DB08-7580-2CC5-FFAE-08729815218D}"/>
              </a:ext>
            </a:extLst>
          </p:cNvPr>
          <p:cNvGrpSpPr/>
          <p:nvPr/>
        </p:nvGrpSpPr>
        <p:grpSpPr>
          <a:xfrm>
            <a:off x="11317255" y="5989103"/>
            <a:ext cx="841781" cy="748032"/>
            <a:chOff x="11337354" y="6025684"/>
            <a:chExt cx="841781" cy="74803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0D5587E-B3E0-C28C-3060-4B80AEC1F5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 descr="Logo COP3530">
              <a:extLst>
                <a:ext uri="{FF2B5EF4-FFF2-40B4-BE49-F238E27FC236}">
                  <a16:creationId xmlns:a16="http://schemas.microsoft.com/office/drawing/2014/main" id="{24E8E38E-F9CC-80B7-A72C-E9BC35C13D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374188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7BD2CDF-8D58-4693-9B66-627F172EF52B}"/>
              </a:ext>
            </a:extLst>
          </p:cNvPr>
          <p:cNvSpPr txBox="1"/>
          <p:nvPr/>
        </p:nvSpPr>
        <p:spPr>
          <a:xfrm>
            <a:off x="1749288" y="1764954"/>
            <a:ext cx="5782728" cy="37072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rgbClr val="1D9EFF"/>
                </a:solidFill>
                <a:latin typeface="Gotham Bold" pitchFamily="50" charset="0"/>
              </a:rPr>
              <a:t>Canvas</a:t>
            </a:r>
          </a:p>
          <a:p>
            <a:pPr marL="685800" indent="-6858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rgbClr val="1D9EFF"/>
                </a:solidFill>
                <a:latin typeface="Gotham Bold" pitchFamily="50" charset="0"/>
              </a:rPr>
              <a:t>OpenDSA</a:t>
            </a:r>
          </a:p>
          <a:p>
            <a:pPr marL="685800" indent="-6858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rgbClr val="1D9EFF"/>
                </a:solidFill>
                <a:latin typeface="Gotham Bold" pitchFamily="50" charset="0"/>
              </a:rPr>
              <a:t>Slack</a:t>
            </a:r>
          </a:p>
          <a:p>
            <a:pPr marL="685800" indent="-6858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rgbClr val="1D9EFF"/>
                </a:solidFill>
                <a:latin typeface="Gotham Bold" pitchFamily="50" charset="0"/>
              </a:rPr>
              <a:t>Stepik/Edugator</a:t>
            </a:r>
          </a:p>
          <a:p>
            <a:pPr marL="685800" indent="-6858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3200" dirty="0" err="1">
                <a:solidFill>
                  <a:srgbClr val="1D9EFF"/>
                </a:solidFill>
                <a:latin typeface="Gotham Bold" pitchFamily="50" charset="0"/>
              </a:rPr>
              <a:t>Gradescope</a:t>
            </a:r>
            <a:endParaRPr lang="en-US" sz="4400" dirty="0">
              <a:solidFill>
                <a:srgbClr val="1D9EFF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C940D43-803C-4F4B-88B9-75C12ADDAF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Walkthrough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CECF4B5-1582-7EDD-D3AE-DF02FE63B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31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39FA2F9-606F-1CAF-4295-DC8A719C1C6F}"/>
              </a:ext>
            </a:extLst>
          </p:cNvPr>
          <p:cNvGrpSpPr/>
          <p:nvPr/>
        </p:nvGrpSpPr>
        <p:grpSpPr>
          <a:xfrm>
            <a:off x="11317255" y="5989103"/>
            <a:ext cx="841781" cy="748032"/>
            <a:chOff x="11337354" y="6025684"/>
            <a:chExt cx="841781" cy="74803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5F229F0-D41C-46B3-6953-18E7818354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8" descr="Logo COP3530">
              <a:extLst>
                <a:ext uri="{FF2B5EF4-FFF2-40B4-BE49-F238E27FC236}">
                  <a16:creationId xmlns:a16="http://schemas.microsoft.com/office/drawing/2014/main" id="{AC74A663-0732-CA2A-AA99-591231E4B7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916580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49383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sz="7300" dirty="0">
                <a:solidFill>
                  <a:schemeClr val="bg1"/>
                </a:solidFill>
                <a:latin typeface="Gotham Bold" pitchFamily="50" charset="0"/>
              </a:rPr>
              <a:t>Questions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53E7F3E-4912-4FEA-B34E-7E95D57C3114}"/>
              </a:ext>
            </a:extLst>
          </p:cNvPr>
          <p:cNvSpPr txBox="1">
            <a:spLocks/>
          </p:cNvSpPr>
          <p:nvPr/>
        </p:nvSpPr>
        <p:spPr>
          <a:xfrm>
            <a:off x="1175426" y="3221815"/>
            <a:ext cx="123703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br>
              <a:rPr lang="en-US" sz="18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18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18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18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1800" dirty="0">
                <a:solidFill>
                  <a:schemeClr val="bg1"/>
                </a:solidFill>
                <a:latin typeface="Gotham Bold" pitchFamily="50" charset="0"/>
              </a:rPr>
            </a:br>
            <a:endParaRPr lang="en-US" sz="1800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685831A-2503-F24A-7A48-28E3F5EB42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32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BC68BA8-9198-5AEB-8F03-6DA5A202DBD0}"/>
              </a:ext>
            </a:extLst>
          </p:cNvPr>
          <p:cNvGrpSpPr/>
          <p:nvPr/>
        </p:nvGrpSpPr>
        <p:grpSpPr>
          <a:xfrm>
            <a:off x="11317255" y="5989103"/>
            <a:ext cx="841781" cy="748032"/>
            <a:chOff x="11337354" y="6025684"/>
            <a:chExt cx="841781" cy="74803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49D909E-7967-D592-85AD-AFFBD59757D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 descr="Logo COP3530">
              <a:extLst>
                <a:ext uri="{FF2B5EF4-FFF2-40B4-BE49-F238E27FC236}">
                  <a16:creationId xmlns:a16="http://schemas.microsoft.com/office/drawing/2014/main" id="{2EEA346E-C9ED-31F1-4085-D31AC720D1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860447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Learners: Let’s Get to Know You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6E172D-A4D1-4143-82E9-A1F5E97C5906}"/>
              </a:ext>
            </a:extLst>
          </p:cNvPr>
          <p:cNvSpPr txBox="1"/>
          <p:nvPr/>
        </p:nvSpPr>
        <p:spPr>
          <a:xfrm>
            <a:off x="1631963" y="2757363"/>
            <a:ext cx="524786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16000"/>
                </a:solidFill>
                <a:latin typeface="Gotham Bold" pitchFamily="50" charset="0"/>
              </a:rPr>
              <a:t>Go To Menti.com</a:t>
            </a:r>
          </a:p>
          <a:p>
            <a:endParaRPr lang="en-US" sz="4000" dirty="0">
              <a:solidFill>
                <a:srgbClr val="F16000"/>
              </a:solidFill>
              <a:latin typeface="Gotham Bold" pitchFamily="50" charset="0"/>
            </a:endParaRPr>
          </a:p>
          <a:p>
            <a:r>
              <a:rPr lang="en-US" sz="4000" dirty="0">
                <a:solidFill>
                  <a:srgbClr val="F16000"/>
                </a:solidFill>
                <a:latin typeface="Gotham Bold" pitchFamily="50" charset="0"/>
              </a:rPr>
              <a:t>Code: </a:t>
            </a:r>
            <a:r>
              <a:rPr lang="en-US" sz="4000" dirty="0">
                <a:solidFill>
                  <a:srgbClr val="0079D4"/>
                </a:solidFill>
                <a:latin typeface="Gotham Bold" pitchFamily="50" charset="0"/>
              </a:rPr>
              <a:t> </a:t>
            </a:r>
            <a:r>
              <a:rPr lang="en-US" sz="4000" dirty="0">
                <a:solidFill>
                  <a:srgbClr val="1D9EFF"/>
                </a:solidFill>
                <a:latin typeface="Gotham Bold" pitchFamily="50" charset="0"/>
              </a:rPr>
              <a:t>6658 7211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6E7489-E6AD-8355-CF48-DDD7EFC96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4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4B3778A-A7BC-22BE-E19B-A908FE7E3637}"/>
              </a:ext>
            </a:extLst>
          </p:cNvPr>
          <p:cNvGrpSpPr/>
          <p:nvPr/>
        </p:nvGrpSpPr>
        <p:grpSpPr>
          <a:xfrm>
            <a:off x="11317255" y="5989103"/>
            <a:ext cx="841781" cy="748032"/>
            <a:chOff x="11337354" y="6025684"/>
            <a:chExt cx="841781" cy="74803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3AB87B0-F813-CB85-AB0D-32A9CC2DB98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8" descr="Logo COP3530">
              <a:extLst>
                <a:ext uri="{FF2B5EF4-FFF2-40B4-BE49-F238E27FC236}">
                  <a16:creationId xmlns:a16="http://schemas.microsoft.com/office/drawing/2014/main" id="{28000F9C-81BC-C949-6746-CCCF36B5A6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  <p:pic>
        <p:nvPicPr>
          <p:cNvPr id="8" name="Picture 7" descr="Qr code&#10;&#10;Description automatically generated">
            <a:extLst>
              <a:ext uri="{FF2B5EF4-FFF2-40B4-BE49-F238E27FC236}">
                <a16:creationId xmlns:a16="http://schemas.microsoft.com/office/drawing/2014/main" id="{4A45DB7A-E675-00A0-0985-E6FFE87A75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626" y="1810393"/>
            <a:ext cx="3872139" cy="3872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7822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49383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sz="7300" dirty="0">
                <a:solidFill>
                  <a:schemeClr val="bg1"/>
                </a:solidFill>
                <a:latin typeface="Gotham Bold" pitchFamily="50" charset="0"/>
              </a:rPr>
              <a:t>Course Objectives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48F4E2-B1B2-E07C-F43F-56CFA54B84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5</a:t>
            </a:fld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D3F0DF4-6586-72F5-C277-A843FE1A6057}"/>
              </a:ext>
            </a:extLst>
          </p:cNvPr>
          <p:cNvGrpSpPr/>
          <p:nvPr/>
        </p:nvGrpSpPr>
        <p:grpSpPr>
          <a:xfrm>
            <a:off x="11317255" y="5989103"/>
            <a:ext cx="841781" cy="748032"/>
            <a:chOff x="11337354" y="6025684"/>
            <a:chExt cx="841781" cy="74803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B11F365-266E-CDC4-15CD-5BA8C4162C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5" descr="Logo COP3530">
              <a:extLst>
                <a:ext uri="{FF2B5EF4-FFF2-40B4-BE49-F238E27FC236}">
                  <a16:creationId xmlns:a16="http://schemas.microsoft.com/office/drawing/2014/main" id="{74CE84FA-0434-0E4A-9E74-78CFC038BA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144019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What is this Course About?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7E61027-BE86-4A1E-9CB0-D6F19CE5A4CE}"/>
              </a:ext>
            </a:extLst>
          </p:cNvPr>
          <p:cNvSpPr/>
          <p:nvPr/>
        </p:nvSpPr>
        <p:spPr>
          <a:xfrm>
            <a:off x="1175426" y="1973385"/>
            <a:ext cx="10354559" cy="34747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3200" dirty="0">
                <a:solidFill>
                  <a:srgbClr val="1D9EFF"/>
                </a:solidFill>
                <a:latin typeface="Gotham Bold" pitchFamily="50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This course covers algorithm development using</a:t>
            </a:r>
          </a:p>
          <a:p>
            <a:pPr algn="just"/>
            <a:r>
              <a:rPr lang="en-US" sz="1200" dirty="0">
                <a:solidFill>
                  <a:srgbClr val="0070C0"/>
                </a:solidFill>
                <a:latin typeface="Gotham Bold" pitchFamily="50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800100" lvl="1" indent="-3429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bg1"/>
                </a:solidFill>
                <a:latin typeface="Gotham Bold" pitchFamily="50" charset="0"/>
                <a:ea typeface="Times New Roman" panose="02020603050405020304" pitchFamily="18" charset="0"/>
                <a:cs typeface="Times New Roman" panose="02020603050405020304" pitchFamily="18" charset="0"/>
              </a:rPr>
              <a:t>pseudo languages</a:t>
            </a:r>
          </a:p>
          <a:p>
            <a:pPr marL="800100" lvl="1" indent="-3429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bg1"/>
                </a:solidFill>
                <a:latin typeface="Gotham Bold" pitchFamily="50" charset="0"/>
                <a:ea typeface="Times New Roman" panose="02020603050405020304" pitchFamily="18" charset="0"/>
                <a:cs typeface="Times New Roman" panose="02020603050405020304" pitchFamily="18" charset="0"/>
              </a:rPr>
              <a:t>basic program structures</a:t>
            </a:r>
          </a:p>
          <a:p>
            <a:pPr marL="800100" lvl="1" indent="-3429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bg1"/>
                </a:solidFill>
                <a:latin typeface="Gotham Bold" pitchFamily="50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program design techniques</a:t>
            </a:r>
          </a:p>
          <a:p>
            <a:pPr marL="800100" lvl="1" indent="-3429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bg1"/>
                </a:solidFill>
                <a:latin typeface="Gotham Bold" pitchFamily="50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storage and manipulation of basic data structures </a:t>
            </a:r>
          </a:p>
          <a:p>
            <a:pPr marL="800100" lvl="1" indent="-3429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F16000"/>
                </a:solidFill>
                <a:latin typeface="Gotham Bold" pitchFamily="50" charset="0"/>
                <a:ea typeface="Times New Roman" panose="02020603050405020304" pitchFamily="18" charset="0"/>
                <a:cs typeface="Times New Roman" panose="02020603050405020304" pitchFamily="18" charset="0"/>
              </a:rPr>
              <a:t>3 Credit Hours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5EAD50-1DDF-8500-4BC8-376FDD26A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6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9A2AD65-81F4-0974-CF9B-4B60FC62020C}"/>
              </a:ext>
            </a:extLst>
          </p:cNvPr>
          <p:cNvGrpSpPr/>
          <p:nvPr/>
        </p:nvGrpSpPr>
        <p:grpSpPr>
          <a:xfrm>
            <a:off x="11317255" y="5989103"/>
            <a:ext cx="841781" cy="748032"/>
            <a:chOff x="11337354" y="6025684"/>
            <a:chExt cx="841781" cy="74803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CDFB150-66E7-347C-0444-A64FAB396A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 descr="Logo COP3530">
              <a:extLst>
                <a:ext uri="{FF2B5EF4-FFF2-40B4-BE49-F238E27FC236}">
                  <a16:creationId xmlns:a16="http://schemas.microsoft.com/office/drawing/2014/main" id="{FBE1B763-702D-6B29-C917-447C1BB30C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133359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What is this Course About?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graphicFrame>
        <p:nvGraphicFramePr>
          <p:cNvPr id="3" name="Diagram 2" descr="This course will cover conceptual understanding, implementation and critical thinking while problem solving and applying various data structures and algorithms">
            <a:extLst>
              <a:ext uri="{FF2B5EF4-FFF2-40B4-BE49-F238E27FC236}">
                <a16:creationId xmlns:a16="http://schemas.microsoft.com/office/drawing/2014/main" id="{50C8CCE4-B2C3-41C3-8399-F255D9C2F0E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29937206"/>
              </p:ext>
            </p:extLst>
          </p:nvPr>
        </p:nvGraphicFramePr>
        <p:xfrm>
          <a:off x="677945" y="1690688"/>
          <a:ext cx="9625552" cy="48021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028256-ADE8-C301-9880-86FBE6324A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7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A57AFBA-28BC-C1A7-729C-EB6E789EDA55}"/>
              </a:ext>
            </a:extLst>
          </p:cNvPr>
          <p:cNvGrpSpPr/>
          <p:nvPr/>
        </p:nvGrpSpPr>
        <p:grpSpPr>
          <a:xfrm>
            <a:off x="11317255" y="5989103"/>
            <a:ext cx="841781" cy="748032"/>
            <a:chOff x="11337354" y="6025684"/>
            <a:chExt cx="841781" cy="74803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47BD94B-7124-2C69-E984-823C5AF22B5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 descr="Logo COP3530">
              <a:extLst>
                <a:ext uri="{FF2B5EF4-FFF2-40B4-BE49-F238E27FC236}">
                  <a16:creationId xmlns:a16="http://schemas.microsoft.com/office/drawing/2014/main" id="{66E2B795-2DC9-DC32-4F8D-39D3DF808F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535844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Categories of Data Structures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AEFC034-0267-4D84-A453-3651AA072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0533" y="4243348"/>
            <a:ext cx="1789980" cy="1789980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C685F916-A659-4071-B659-A0FE2CFB6111}"/>
              </a:ext>
            </a:extLst>
          </p:cNvPr>
          <p:cNvGrpSpPr/>
          <p:nvPr/>
        </p:nvGrpSpPr>
        <p:grpSpPr>
          <a:xfrm>
            <a:off x="1409223" y="1869648"/>
            <a:ext cx="8233794" cy="3996889"/>
            <a:chOff x="1409223" y="2171307"/>
            <a:chExt cx="8233794" cy="3996889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C0B27B9E-6CF0-48EF-BC3E-2E2F4092D07B}"/>
                </a:ext>
              </a:extLst>
            </p:cNvPr>
            <p:cNvGrpSpPr/>
            <p:nvPr/>
          </p:nvGrpSpPr>
          <p:grpSpPr>
            <a:xfrm>
              <a:off x="1409223" y="2171307"/>
              <a:ext cx="8233794" cy="2602300"/>
              <a:chOff x="1409223" y="2171307"/>
              <a:chExt cx="8233794" cy="2602300"/>
            </a:xfrm>
          </p:grpSpPr>
          <p:sp>
            <p:nvSpPr>
              <p:cNvPr id="6" name="Rectangle 3" descr="Linear Ordered&#10;">
                <a:extLst>
                  <a:ext uri="{FF2B5EF4-FFF2-40B4-BE49-F238E27FC236}">
                    <a16:creationId xmlns:a16="http://schemas.microsoft.com/office/drawing/2014/main" id="{DE85FF53-6E49-47B6-8225-7E1DAC29FE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09223" y="2171307"/>
                <a:ext cx="2286000" cy="457200"/>
              </a:xfrm>
              <a:prstGeom prst="rect">
                <a:avLst/>
              </a:prstGeom>
              <a:solidFill>
                <a:schemeClr val="accent4">
                  <a:lumMod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r>
                  <a:rPr lang="en-US" sz="1600" dirty="0">
                    <a:solidFill>
                      <a:schemeClr val="bg1"/>
                    </a:solidFill>
                    <a:latin typeface="Gotham Bold" pitchFamily="50" charset="0"/>
                  </a:rPr>
                  <a:t>Linear Ordered</a:t>
                </a:r>
              </a:p>
            </p:txBody>
          </p:sp>
          <p:sp>
            <p:nvSpPr>
              <p:cNvPr id="7" name="Rectangle 4" descr="Non-linear Ordered&#10;">
                <a:extLst>
                  <a:ext uri="{FF2B5EF4-FFF2-40B4-BE49-F238E27FC236}">
                    <a16:creationId xmlns:a16="http://schemas.microsoft.com/office/drawing/2014/main" id="{730497DA-87E3-4A4E-9552-C89037D50A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83120" y="2171307"/>
                <a:ext cx="2286000" cy="4572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r>
                  <a:rPr lang="en-US" sz="1600" dirty="0">
                    <a:solidFill>
                      <a:schemeClr val="bg1"/>
                    </a:solidFill>
                    <a:latin typeface="Gotham Bold" pitchFamily="50" charset="0"/>
                  </a:rPr>
                  <a:t>Non-linear Ordered</a:t>
                </a:r>
              </a:p>
            </p:txBody>
          </p:sp>
          <p:sp>
            <p:nvSpPr>
              <p:cNvPr id="8" name="Rectangle 12" descr="Not Ordered&#10;">
                <a:extLst>
                  <a:ext uri="{FF2B5EF4-FFF2-40B4-BE49-F238E27FC236}">
                    <a16:creationId xmlns:a16="http://schemas.microsoft.com/office/drawing/2014/main" id="{D25B0EDD-7867-4D65-BDBC-5EDF27FB2C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357017" y="2171307"/>
                <a:ext cx="2286000" cy="457200"/>
              </a:xfrm>
              <a:prstGeom prst="rect">
                <a:avLst/>
              </a:prstGeom>
              <a:solidFill>
                <a:schemeClr val="accent6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r>
                  <a:rPr lang="en-US" sz="1600" dirty="0">
                    <a:solidFill>
                      <a:schemeClr val="bg1"/>
                    </a:solidFill>
                    <a:latin typeface="Gotham Bold" pitchFamily="50" charset="0"/>
                  </a:rPr>
                  <a:t>Not Ordered</a:t>
                </a:r>
              </a:p>
            </p:txBody>
          </p:sp>
          <p:sp>
            <p:nvSpPr>
              <p:cNvPr id="11" name="Rectangle 5" descr="lists">
                <a:extLst>
                  <a:ext uri="{FF2B5EF4-FFF2-40B4-BE49-F238E27FC236}">
                    <a16:creationId xmlns:a16="http://schemas.microsoft.com/office/drawing/2014/main" id="{BBD6B998-2174-4960-9806-558F886FCB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09223" y="2889761"/>
                <a:ext cx="2286000" cy="457200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r>
                  <a:rPr lang="en-US" sz="1600" dirty="0">
                    <a:solidFill>
                      <a:srgbClr val="000000"/>
                    </a:solidFill>
                    <a:latin typeface="Gotham Bold" pitchFamily="50" charset="0"/>
                  </a:rPr>
                  <a:t>Lists</a:t>
                </a:r>
              </a:p>
            </p:txBody>
          </p:sp>
          <p:sp>
            <p:nvSpPr>
              <p:cNvPr id="13" name="Rectangle 6" descr="stacks">
                <a:extLst>
                  <a:ext uri="{FF2B5EF4-FFF2-40B4-BE49-F238E27FC236}">
                    <a16:creationId xmlns:a16="http://schemas.microsoft.com/office/drawing/2014/main" id="{93E8E40F-D540-4C4F-975D-8707208E02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09223" y="3603084"/>
                <a:ext cx="2286000" cy="457200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r>
                  <a:rPr lang="en-US" sz="1600">
                    <a:solidFill>
                      <a:srgbClr val="000000"/>
                    </a:solidFill>
                    <a:latin typeface="Gotham Bold" pitchFamily="50" charset="0"/>
                  </a:rPr>
                  <a:t>Stacks</a:t>
                </a:r>
              </a:p>
            </p:txBody>
          </p:sp>
          <p:sp>
            <p:nvSpPr>
              <p:cNvPr id="14" name="Rectangle 7" descr="queues">
                <a:extLst>
                  <a:ext uri="{FF2B5EF4-FFF2-40B4-BE49-F238E27FC236}">
                    <a16:creationId xmlns:a16="http://schemas.microsoft.com/office/drawing/2014/main" id="{DBB16A03-0ADE-4DE8-A76F-D33130AF0B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09223" y="4316407"/>
                <a:ext cx="2286000" cy="457200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r>
                  <a:rPr lang="en-US" sz="1600">
                    <a:solidFill>
                      <a:srgbClr val="000000"/>
                    </a:solidFill>
                    <a:latin typeface="Gotham Bold" pitchFamily="50" charset="0"/>
                  </a:rPr>
                  <a:t>Queues</a:t>
                </a:r>
              </a:p>
            </p:txBody>
          </p:sp>
          <p:sp>
            <p:nvSpPr>
              <p:cNvPr id="15" name="Rectangle 8" descr="trees">
                <a:extLst>
                  <a:ext uri="{FF2B5EF4-FFF2-40B4-BE49-F238E27FC236}">
                    <a16:creationId xmlns:a16="http://schemas.microsoft.com/office/drawing/2014/main" id="{CA97C4B6-41C6-4BDA-B757-AFF8296F1F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83120" y="2901093"/>
                <a:ext cx="2286000" cy="45720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r>
                  <a:rPr lang="en-US" sz="1600">
                    <a:solidFill>
                      <a:srgbClr val="000000"/>
                    </a:solidFill>
                    <a:latin typeface="Gotham Bold" pitchFamily="50" charset="0"/>
                  </a:rPr>
                  <a:t>Trees</a:t>
                </a:r>
              </a:p>
            </p:txBody>
          </p:sp>
          <p:sp>
            <p:nvSpPr>
              <p:cNvPr id="16" name="Rectangle 9" descr="graphs">
                <a:extLst>
                  <a:ext uri="{FF2B5EF4-FFF2-40B4-BE49-F238E27FC236}">
                    <a16:creationId xmlns:a16="http://schemas.microsoft.com/office/drawing/2014/main" id="{5A639A53-6E3A-46B8-96B3-AE35D359F2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90154" y="3603084"/>
                <a:ext cx="2286000" cy="45720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r>
                  <a:rPr lang="en-US" sz="1600" dirty="0">
                    <a:solidFill>
                      <a:srgbClr val="000000"/>
                    </a:solidFill>
                    <a:latin typeface="Gotham Bold" pitchFamily="50" charset="0"/>
                  </a:rPr>
                  <a:t>Graphs</a:t>
                </a:r>
              </a:p>
            </p:txBody>
          </p:sp>
          <p:sp>
            <p:nvSpPr>
              <p:cNvPr id="17" name="Rectangle 10" descr="sets">
                <a:extLst>
                  <a:ext uri="{FF2B5EF4-FFF2-40B4-BE49-F238E27FC236}">
                    <a16:creationId xmlns:a16="http://schemas.microsoft.com/office/drawing/2014/main" id="{427D114F-9822-4AEC-85B6-AB7AA86FC1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357017" y="2886293"/>
                <a:ext cx="2286000" cy="45720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r>
                  <a:rPr lang="en-US" sz="1600">
                    <a:solidFill>
                      <a:srgbClr val="000000"/>
                    </a:solidFill>
                    <a:latin typeface="Gotham Bold" pitchFamily="50" charset="0"/>
                  </a:rPr>
                  <a:t>Sets</a:t>
                </a:r>
              </a:p>
            </p:txBody>
          </p:sp>
          <p:sp>
            <p:nvSpPr>
              <p:cNvPr id="18" name="Rectangle 11" descr="tables/maps">
                <a:extLst>
                  <a:ext uri="{FF2B5EF4-FFF2-40B4-BE49-F238E27FC236}">
                    <a16:creationId xmlns:a16="http://schemas.microsoft.com/office/drawing/2014/main" id="{91B71668-7876-4A5F-BBA8-A87FE41059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357017" y="3603084"/>
                <a:ext cx="2286000" cy="45720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r>
                  <a:rPr lang="en-US" sz="1600">
                    <a:solidFill>
                      <a:srgbClr val="000000"/>
                    </a:solidFill>
                    <a:latin typeface="Gotham Bold" pitchFamily="50" charset="0"/>
                  </a:rPr>
                  <a:t>Tables/Maps</a:t>
                </a:r>
              </a:p>
            </p:txBody>
          </p:sp>
        </p:grpSp>
        <p:grpSp>
          <p:nvGrpSpPr>
            <p:cNvPr id="19" name="Group 18" descr="Unordered Data Structures">
              <a:extLst>
                <a:ext uri="{FF2B5EF4-FFF2-40B4-BE49-F238E27FC236}">
                  <a16:creationId xmlns:a16="http://schemas.microsoft.com/office/drawing/2014/main" id="{9DB3FDB7-0936-41DB-AB4E-89612624879A}"/>
                </a:ext>
              </a:extLst>
            </p:cNvPr>
            <p:cNvGrpSpPr/>
            <p:nvPr/>
          </p:nvGrpSpPr>
          <p:grpSpPr>
            <a:xfrm>
              <a:off x="7735077" y="4720396"/>
              <a:ext cx="1752600" cy="1447800"/>
              <a:chOff x="6664452" y="3364300"/>
              <a:chExt cx="1752600" cy="1447800"/>
            </a:xfrm>
          </p:grpSpPr>
          <p:sp>
            <p:nvSpPr>
              <p:cNvPr id="20" name="Oval 34">
                <a:extLst>
                  <a:ext uri="{FF2B5EF4-FFF2-40B4-BE49-F238E27FC236}">
                    <a16:creationId xmlns:a16="http://schemas.microsoft.com/office/drawing/2014/main" id="{4DA0BD3C-FE2F-43DD-82C7-53C99E3536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45091" y="3583885"/>
                <a:ext cx="301752" cy="301752"/>
              </a:xfrm>
              <a:prstGeom prst="ellipse">
                <a:avLst/>
              </a:prstGeom>
              <a:solidFill>
                <a:schemeClr val="accent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" name="Oval 35">
                <a:extLst>
                  <a:ext uri="{FF2B5EF4-FFF2-40B4-BE49-F238E27FC236}">
                    <a16:creationId xmlns:a16="http://schemas.microsoft.com/office/drawing/2014/main" id="{6F36547F-F6D3-4F93-A534-9BE6FD9677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854691" y="3812485"/>
                <a:ext cx="301752" cy="301752"/>
              </a:xfrm>
              <a:prstGeom prst="ellipse">
                <a:avLst/>
              </a:prstGeom>
              <a:solidFill>
                <a:schemeClr val="accent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Oval 36">
                <a:extLst>
                  <a:ext uri="{FF2B5EF4-FFF2-40B4-BE49-F238E27FC236}">
                    <a16:creationId xmlns:a16="http://schemas.microsoft.com/office/drawing/2014/main" id="{7ED1D9A0-9254-4941-8BA5-7F80FC0B65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16491" y="4193485"/>
                <a:ext cx="301752" cy="301752"/>
              </a:xfrm>
              <a:prstGeom prst="ellipse">
                <a:avLst/>
              </a:prstGeom>
              <a:solidFill>
                <a:schemeClr val="accent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Oval 37">
                <a:extLst>
                  <a:ext uri="{FF2B5EF4-FFF2-40B4-BE49-F238E27FC236}">
                    <a16:creationId xmlns:a16="http://schemas.microsoft.com/office/drawing/2014/main" id="{7EAC7BCB-669A-4D38-907E-A5D53411E6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63420" y="4191292"/>
                <a:ext cx="301752" cy="301752"/>
              </a:xfrm>
              <a:prstGeom prst="ellipse">
                <a:avLst/>
              </a:prstGeom>
              <a:solidFill>
                <a:schemeClr val="accent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Oval 33">
                <a:extLst>
                  <a:ext uri="{FF2B5EF4-FFF2-40B4-BE49-F238E27FC236}">
                    <a16:creationId xmlns:a16="http://schemas.microsoft.com/office/drawing/2014/main" id="{34594F30-7AE2-4A79-A664-861715F4D7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64452" y="3364300"/>
                <a:ext cx="1752600" cy="1447800"/>
              </a:xfrm>
              <a:prstGeom prst="ellipse">
                <a:avLst/>
              </a:prstGeom>
              <a:noFill/>
              <a:ln w="19050">
                <a:solidFill>
                  <a:schemeClr val="accent6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5" name="Group 24" descr="Linear Data Structures">
              <a:extLst>
                <a:ext uri="{FF2B5EF4-FFF2-40B4-BE49-F238E27FC236}">
                  <a16:creationId xmlns:a16="http://schemas.microsoft.com/office/drawing/2014/main" id="{C4FE9C71-86DE-4070-982E-BADCC35B4E91}"/>
                </a:ext>
              </a:extLst>
            </p:cNvPr>
            <p:cNvGrpSpPr/>
            <p:nvPr/>
          </p:nvGrpSpPr>
          <p:grpSpPr>
            <a:xfrm>
              <a:off x="1831868" y="5295507"/>
              <a:ext cx="1456888" cy="304800"/>
              <a:chOff x="877748" y="4343400"/>
              <a:chExt cx="1456888" cy="304800"/>
            </a:xfrm>
          </p:grpSpPr>
          <p:sp>
            <p:nvSpPr>
              <p:cNvPr id="26" name="Oval 13">
                <a:extLst>
                  <a:ext uri="{FF2B5EF4-FFF2-40B4-BE49-F238E27FC236}">
                    <a16:creationId xmlns:a16="http://schemas.microsoft.com/office/drawing/2014/main" id="{1FDDD2FA-8EB8-4969-BDE9-BBEFF8E174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7748" y="4343400"/>
                <a:ext cx="304800" cy="304800"/>
              </a:xfrm>
              <a:prstGeom prst="ellipse">
                <a:avLst/>
              </a:prstGeom>
              <a:solidFill>
                <a:schemeClr val="accent4">
                  <a:lumMod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" name="Oval 14">
                <a:extLst>
                  <a:ext uri="{FF2B5EF4-FFF2-40B4-BE49-F238E27FC236}">
                    <a16:creationId xmlns:a16="http://schemas.microsoft.com/office/drawing/2014/main" id="{81226823-D927-4CFC-9D60-DFF032658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53792" y="4343400"/>
                <a:ext cx="304800" cy="304800"/>
              </a:xfrm>
              <a:prstGeom prst="ellipse">
                <a:avLst/>
              </a:prstGeom>
              <a:solidFill>
                <a:schemeClr val="accent4">
                  <a:lumMod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" name="Oval 15">
                <a:extLst>
                  <a:ext uri="{FF2B5EF4-FFF2-40B4-BE49-F238E27FC236}">
                    <a16:creationId xmlns:a16="http://schemas.microsoft.com/office/drawing/2014/main" id="{44CAFCF0-8DD4-458A-BF11-416332294B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29836" y="4343400"/>
                <a:ext cx="304800" cy="304800"/>
              </a:xfrm>
              <a:prstGeom prst="ellipse">
                <a:avLst/>
              </a:prstGeom>
              <a:solidFill>
                <a:schemeClr val="accent4">
                  <a:lumMod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549FE957-18FD-4073-A520-F7172DE43CA8}"/>
                  </a:ext>
                </a:extLst>
              </p:cNvPr>
              <p:cNvCxnSpPr>
                <a:cxnSpLocks noChangeShapeType="1"/>
                <a:stCxn id="26" idx="6"/>
                <a:endCxn id="27" idx="2"/>
              </p:cNvCxnSpPr>
              <p:nvPr/>
            </p:nvCxnSpPr>
            <p:spPr bwMode="auto">
              <a:xfrm>
                <a:off x="1182548" y="4495800"/>
                <a:ext cx="271244" cy="0"/>
              </a:xfrm>
              <a:prstGeom prst="line">
                <a:avLst/>
              </a:prstGeom>
              <a:noFill/>
              <a:ln w="25400">
                <a:solidFill>
                  <a:schemeClr val="accent4">
                    <a:lumMod val="50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EB6D8996-2669-4634-9753-F687C728F274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1750203" y="4495800"/>
                <a:ext cx="304800" cy="0"/>
              </a:xfrm>
              <a:prstGeom prst="line">
                <a:avLst/>
              </a:prstGeom>
              <a:noFill/>
              <a:ln w="25400">
                <a:solidFill>
                  <a:schemeClr val="accent4">
                    <a:lumMod val="50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</p:cxnSp>
        </p:grpSp>
        <p:grpSp>
          <p:nvGrpSpPr>
            <p:cNvPr id="31" name="Group 30" descr="Non-Linear Data Structures">
              <a:extLst>
                <a:ext uri="{FF2B5EF4-FFF2-40B4-BE49-F238E27FC236}">
                  <a16:creationId xmlns:a16="http://schemas.microsoft.com/office/drawing/2014/main" id="{BBCA3FB5-E4E4-4A55-A2BA-67A34490B071}"/>
                </a:ext>
              </a:extLst>
            </p:cNvPr>
            <p:cNvGrpSpPr/>
            <p:nvPr/>
          </p:nvGrpSpPr>
          <p:grpSpPr>
            <a:xfrm>
              <a:off x="5225372" y="4988620"/>
              <a:ext cx="987552" cy="911352"/>
              <a:chOff x="4079846" y="3744286"/>
              <a:chExt cx="987552" cy="911352"/>
            </a:xfrm>
          </p:grpSpPr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8D06E595-9B3B-4CCB-9BDB-BBDFCB0F34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79846" y="3744286"/>
                <a:ext cx="301752" cy="301752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5247F677-4DCC-4D8C-A1AE-1F791E0810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65646" y="3820486"/>
                <a:ext cx="301752" cy="301752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F9D2F77B-58EA-434A-9B0C-23C2FAFE2A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32246" y="4353886"/>
                <a:ext cx="301752" cy="301752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3AE1F873-515C-4395-9A03-190B6BF121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89446" y="4277686"/>
                <a:ext cx="301752" cy="301752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cxnSp>
            <p:nvCxnSpPr>
              <p:cNvPr id="36" name="Straight Connector 27">
                <a:extLst>
                  <a:ext uri="{FF2B5EF4-FFF2-40B4-BE49-F238E27FC236}">
                    <a16:creationId xmlns:a16="http://schemas.microsoft.com/office/drawing/2014/main" id="{5A300474-4AF3-4B14-AC0F-944DB12EE000}"/>
                  </a:ext>
                </a:extLst>
              </p:cNvPr>
              <p:cNvCxnSpPr>
                <a:cxnSpLocks noChangeShapeType="1"/>
                <a:stCxn id="32" idx="6"/>
                <a:endCxn id="33" idx="2"/>
              </p:cNvCxnSpPr>
              <p:nvPr/>
            </p:nvCxnSpPr>
            <p:spPr bwMode="auto">
              <a:xfrm>
                <a:off x="4381598" y="3895162"/>
                <a:ext cx="384048" cy="76200"/>
              </a:xfrm>
              <a:prstGeom prst="line">
                <a:avLst/>
              </a:prstGeom>
              <a:noFill/>
              <a:ln w="25400">
                <a:solidFill>
                  <a:schemeClr val="accent2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</p:cxnSp>
          <p:cxnSp>
            <p:nvCxnSpPr>
              <p:cNvPr id="37" name="Straight Connector 29">
                <a:extLst>
                  <a:ext uri="{FF2B5EF4-FFF2-40B4-BE49-F238E27FC236}">
                    <a16:creationId xmlns:a16="http://schemas.microsoft.com/office/drawing/2014/main" id="{2B26994C-2449-49C4-959A-08A707E3B0EA}"/>
                  </a:ext>
                </a:extLst>
              </p:cNvPr>
              <p:cNvCxnSpPr>
                <a:cxnSpLocks noChangeShapeType="1"/>
                <a:stCxn id="33" idx="4"/>
                <a:endCxn id="35" idx="0"/>
              </p:cNvCxnSpPr>
              <p:nvPr/>
            </p:nvCxnSpPr>
            <p:spPr bwMode="auto">
              <a:xfrm flipH="1">
                <a:off x="4840322" y="4122238"/>
                <a:ext cx="76200" cy="155448"/>
              </a:xfrm>
              <a:prstGeom prst="line">
                <a:avLst/>
              </a:prstGeom>
              <a:noFill/>
              <a:ln w="25400">
                <a:solidFill>
                  <a:schemeClr val="accent2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</p:cxnSp>
          <p:cxnSp>
            <p:nvCxnSpPr>
              <p:cNvPr id="38" name="Straight Connector 31">
                <a:extLst>
                  <a:ext uri="{FF2B5EF4-FFF2-40B4-BE49-F238E27FC236}">
                    <a16:creationId xmlns:a16="http://schemas.microsoft.com/office/drawing/2014/main" id="{16A74199-DDE2-460E-8EF9-DC0C699CAD5D}"/>
                  </a:ext>
                </a:extLst>
              </p:cNvPr>
              <p:cNvCxnSpPr>
                <a:cxnSpLocks noChangeShapeType="1"/>
                <a:stCxn id="32" idx="5"/>
                <a:endCxn id="35" idx="1"/>
              </p:cNvCxnSpPr>
              <p:nvPr/>
            </p:nvCxnSpPr>
            <p:spPr bwMode="auto">
              <a:xfrm>
                <a:off x="4337407" y="4001847"/>
                <a:ext cx="396230" cy="320030"/>
              </a:xfrm>
              <a:prstGeom prst="line">
                <a:avLst/>
              </a:prstGeom>
              <a:noFill/>
              <a:ln w="25400">
                <a:solidFill>
                  <a:schemeClr val="accent2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</p:cxnSp>
          <p:cxnSp>
            <p:nvCxnSpPr>
              <p:cNvPr id="39" name="Straight Connector 31">
                <a:extLst>
                  <a:ext uri="{FF2B5EF4-FFF2-40B4-BE49-F238E27FC236}">
                    <a16:creationId xmlns:a16="http://schemas.microsoft.com/office/drawing/2014/main" id="{F8A83CAE-9C4A-4C60-8A1C-7F6AE7A2B7EC}"/>
                  </a:ext>
                </a:extLst>
              </p:cNvPr>
              <p:cNvCxnSpPr>
                <a:cxnSpLocks noChangeShapeType="1"/>
                <a:stCxn id="32" idx="4"/>
              </p:cNvCxnSpPr>
              <p:nvPr/>
            </p:nvCxnSpPr>
            <p:spPr bwMode="auto">
              <a:xfrm>
                <a:off x="4230722" y="4046038"/>
                <a:ext cx="169093" cy="363987"/>
              </a:xfrm>
              <a:prstGeom prst="line">
                <a:avLst/>
              </a:prstGeom>
              <a:noFill/>
              <a:ln w="25400">
                <a:solidFill>
                  <a:schemeClr val="accent2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</p:cxnSp>
        </p:grpSp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62F8A3-07BE-889F-1481-24EAE7C4F3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8</a:t>
            </a:fld>
            <a:endParaRPr lang="en-US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3073470-578E-2DA0-6BB7-6BE0A43B728F}"/>
              </a:ext>
            </a:extLst>
          </p:cNvPr>
          <p:cNvGrpSpPr/>
          <p:nvPr/>
        </p:nvGrpSpPr>
        <p:grpSpPr>
          <a:xfrm>
            <a:off x="11317255" y="5989103"/>
            <a:ext cx="841781" cy="748032"/>
            <a:chOff x="11337354" y="6025684"/>
            <a:chExt cx="841781" cy="748032"/>
          </a:xfrm>
        </p:grpSpPr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3CBB6F5C-B78B-B284-5874-5CF661CE5A9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5" name="Picture 44" descr="Logo COP3530">
              <a:extLst>
                <a:ext uri="{FF2B5EF4-FFF2-40B4-BE49-F238E27FC236}">
                  <a16:creationId xmlns:a16="http://schemas.microsoft.com/office/drawing/2014/main" id="{671BFB80-73AF-BCBC-2165-ABE322892C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687725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Categories of Algorithms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3F057A8-6D49-42D4-8B5F-143C02EBAB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5182" y="3967776"/>
            <a:ext cx="2486818" cy="2486818"/>
          </a:xfrm>
          <a:prstGeom prst="rect">
            <a:avLst/>
          </a:prstGeom>
        </p:spPr>
      </p:pic>
      <p:sp>
        <p:nvSpPr>
          <p:cNvPr id="47" name="Rectangle 12" descr="Greedy&#10;">
            <a:extLst>
              <a:ext uri="{FF2B5EF4-FFF2-40B4-BE49-F238E27FC236}">
                <a16:creationId xmlns:a16="http://schemas.microsoft.com/office/drawing/2014/main" id="{BC198991-DA98-49F8-8FC7-D0CF780A41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0201" y="1844386"/>
            <a:ext cx="2743200" cy="457200"/>
          </a:xfrm>
          <a:prstGeom prst="rect">
            <a:avLst/>
          </a:prstGeom>
          <a:solidFill>
            <a:schemeClr val="accent6"/>
          </a:solidFill>
          <a:ln w="9525">
            <a:noFill/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Gotham Bold" pitchFamily="50" charset="0"/>
              </a:rPr>
              <a:t>Greedy</a:t>
            </a:r>
          </a:p>
        </p:txBody>
      </p:sp>
      <p:sp>
        <p:nvSpPr>
          <p:cNvPr id="53" name="Rectangle 10" descr="sets">
            <a:extLst>
              <a:ext uri="{FF2B5EF4-FFF2-40B4-BE49-F238E27FC236}">
                <a16:creationId xmlns:a16="http://schemas.microsoft.com/office/drawing/2014/main" id="{B462AEFD-4790-4900-BCE0-D5023E50C8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35046" y="2491186"/>
            <a:ext cx="2743200" cy="457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noFill/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sz="1600" dirty="0">
                <a:solidFill>
                  <a:srgbClr val="000000"/>
                </a:solidFill>
                <a:latin typeface="Gotham Bold" pitchFamily="50" charset="0"/>
              </a:rPr>
              <a:t>Minimum Spanning Tree</a:t>
            </a:r>
          </a:p>
        </p:txBody>
      </p:sp>
      <p:sp>
        <p:nvSpPr>
          <p:cNvPr id="54" name="Rectangle 11" descr="tables/maps">
            <a:extLst>
              <a:ext uri="{FF2B5EF4-FFF2-40B4-BE49-F238E27FC236}">
                <a16:creationId xmlns:a16="http://schemas.microsoft.com/office/drawing/2014/main" id="{4585564B-366E-4866-8AC6-8029F5FACF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35046" y="3200892"/>
            <a:ext cx="2743200" cy="457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noFill/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sz="1600" dirty="0">
                <a:solidFill>
                  <a:srgbClr val="000000"/>
                </a:solidFill>
                <a:latin typeface="Gotham Bold" pitchFamily="50" charset="0"/>
              </a:rPr>
              <a:t>Shortest Paths</a:t>
            </a:r>
          </a:p>
        </p:txBody>
      </p:sp>
      <p:sp>
        <p:nvSpPr>
          <p:cNvPr id="45" name="Rectangle 3" descr="Brute Force&#10;">
            <a:extLst>
              <a:ext uri="{FF2B5EF4-FFF2-40B4-BE49-F238E27FC236}">
                <a16:creationId xmlns:a16="http://schemas.microsoft.com/office/drawing/2014/main" id="{B42A8BBC-A47C-4FD3-B422-55A32B28DF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0555" y="1844386"/>
            <a:ext cx="2743200" cy="457200"/>
          </a:xfrm>
          <a:prstGeom prst="rect">
            <a:avLst/>
          </a:prstGeom>
          <a:solidFill>
            <a:schemeClr val="accent4">
              <a:lumMod val="50000"/>
            </a:schemeClr>
          </a:solidFill>
          <a:ln w="9525">
            <a:noFill/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Gotham Bold" pitchFamily="50" charset="0"/>
              </a:rPr>
              <a:t>Brute Force</a:t>
            </a:r>
          </a:p>
        </p:txBody>
      </p:sp>
      <p:sp>
        <p:nvSpPr>
          <p:cNvPr id="48" name="Rectangle 5" descr="lists">
            <a:extLst>
              <a:ext uri="{FF2B5EF4-FFF2-40B4-BE49-F238E27FC236}">
                <a16:creationId xmlns:a16="http://schemas.microsoft.com/office/drawing/2014/main" id="{44A3AB65-4A5F-4031-A014-49457979D7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0555" y="2491186"/>
            <a:ext cx="2743200" cy="4572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9525">
            <a:noFill/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sz="1600" dirty="0">
                <a:solidFill>
                  <a:srgbClr val="000000"/>
                </a:solidFill>
                <a:latin typeface="Gotham Bold" pitchFamily="50" charset="0"/>
              </a:rPr>
              <a:t>Selection Sort</a:t>
            </a:r>
          </a:p>
        </p:txBody>
      </p:sp>
      <p:sp>
        <p:nvSpPr>
          <p:cNvPr id="49" name="Rectangle 6" descr="stacks">
            <a:extLst>
              <a:ext uri="{FF2B5EF4-FFF2-40B4-BE49-F238E27FC236}">
                <a16:creationId xmlns:a16="http://schemas.microsoft.com/office/drawing/2014/main" id="{30E34680-646F-41E6-929D-50E6B4ACA9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0555" y="3200892"/>
            <a:ext cx="2743200" cy="4572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9525">
            <a:noFill/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sz="1600" dirty="0">
                <a:solidFill>
                  <a:srgbClr val="000000"/>
                </a:solidFill>
                <a:latin typeface="Gotham Bold" pitchFamily="50" charset="0"/>
              </a:rPr>
              <a:t>Bubble Sort</a:t>
            </a:r>
          </a:p>
        </p:txBody>
      </p:sp>
      <p:sp>
        <p:nvSpPr>
          <p:cNvPr id="50" name="Rectangle 7" descr="queues">
            <a:extLst>
              <a:ext uri="{FF2B5EF4-FFF2-40B4-BE49-F238E27FC236}">
                <a16:creationId xmlns:a16="http://schemas.microsoft.com/office/drawing/2014/main" id="{FC778D4C-9BA5-4103-A9EE-0C3C31A5E6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0555" y="3890784"/>
            <a:ext cx="2743200" cy="4572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9525">
            <a:noFill/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sz="1600" dirty="0">
                <a:solidFill>
                  <a:srgbClr val="000000"/>
                </a:solidFill>
                <a:latin typeface="Gotham Bold" pitchFamily="50" charset="0"/>
              </a:rPr>
              <a:t>Insertion Sort</a:t>
            </a:r>
          </a:p>
        </p:txBody>
      </p:sp>
      <p:sp>
        <p:nvSpPr>
          <p:cNvPr id="55" name="Rectangle 7" descr="queues">
            <a:extLst>
              <a:ext uri="{FF2B5EF4-FFF2-40B4-BE49-F238E27FC236}">
                <a16:creationId xmlns:a16="http://schemas.microsoft.com/office/drawing/2014/main" id="{5CED18F1-8305-4890-B7E4-5A3EC60E1B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0555" y="4580676"/>
            <a:ext cx="2743200" cy="4572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9525">
            <a:noFill/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sz="1600" dirty="0">
                <a:solidFill>
                  <a:srgbClr val="000000"/>
                </a:solidFill>
                <a:latin typeface="Gotham Bold" pitchFamily="50" charset="0"/>
              </a:rPr>
              <a:t>NP Complete Problems</a:t>
            </a:r>
          </a:p>
        </p:txBody>
      </p:sp>
      <p:sp>
        <p:nvSpPr>
          <p:cNvPr id="46" name="Rectangle 4" descr="Divide &amp; Conquer&#10;">
            <a:extLst>
              <a:ext uri="{FF2B5EF4-FFF2-40B4-BE49-F238E27FC236}">
                <a16:creationId xmlns:a16="http://schemas.microsoft.com/office/drawing/2014/main" id="{4555AC95-7A93-44FD-9A61-6451BEF7BC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5418" y="1844386"/>
            <a:ext cx="2103120" cy="457200"/>
          </a:xfrm>
          <a:prstGeom prst="rect">
            <a:avLst/>
          </a:prstGeom>
          <a:solidFill>
            <a:schemeClr val="accent2">
              <a:lumMod val="75000"/>
            </a:schemeClr>
          </a:solidFill>
          <a:ln w="9525">
            <a:noFill/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Gotham Bold" pitchFamily="50" charset="0"/>
              </a:rPr>
              <a:t>Divide &amp; Conquer</a:t>
            </a:r>
          </a:p>
        </p:txBody>
      </p:sp>
      <p:sp>
        <p:nvSpPr>
          <p:cNvPr id="51" name="Rectangle 8" descr="trees">
            <a:extLst>
              <a:ext uri="{FF2B5EF4-FFF2-40B4-BE49-F238E27FC236}">
                <a16:creationId xmlns:a16="http://schemas.microsoft.com/office/drawing/2014/main" id="{843A9768-CB87-44EC-88C5-56C6C1A4C9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72840" y="2491186"/>
            <a:ext cx="2103120" cy="4572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noFill/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sz="1600" dirty="0">
                <a:solidFill>
                  <a:srgbClr val="000000"/>
                </a:solidFill>
                <a:latin typeface="Gotham Bold" pitchFamily="50" charset="0"/>
              </a:rPr>
              <a:t>Binary Search</a:t>
            </a:r>
          </a:p>
        </p:txBody>
      </p:sp>
      <p:sp>
        <p:nvSpPr>
          <p:cNvPr id="52" name="Rectangle 9" descr="graphs">
            <a:extLst>
              <a:ext uri="{FF2B5EF4-FFF2-40B4-BE49-F238E27FC236}">
                <a16:creationId xmlns:a16="http://schemas.microsoft.com/office/drawing/2014/main" id="{016A0C9F-7B77-43E3-A687-1129683F98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5417" y="3200892"/>
            <a:ext cx="2103120" cy="4572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noFill/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sz="1600" dirty="0">
                <a:solidFill>
                  <a:srgbClr val="000000"/>
                </a:solidFill>
                <a:latin typeface="Gotham Bold" pitchFamily="50" charset="0"/>
              </a:rPr>
              <a:t>Merge Sort</a:t>
            </a:r>
          </a:p>
        </p:txBody>
      </p:sp>
      <p:sp>
        <p:nvSpPr>
          <p:cNvPr id="56" name="Rectangle 9" descr="graphs">
            <a:extLst>
              <a:ext uri="{FF2B5EF4-FFF2-40B4-BE49-F238E27FC236}">
                <a16:creationId xmlns:a16="http://schemas.microsoft.com/office/drawing/2014/main" id="{5CA4B344-8807-4079-975F-329F30F527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72840" y="3890784"/>
            <a:ext cx="2103120" cy="4572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noFill/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sz="1600" dirty="0">
                <a:solidFill>
                  <a:srgbClr val="000000"/>
                </a:solidFill>
                <a:latin typeface="Gotham Bold" pitchFamily="50" charset="0"/>
              </a:rPr>
              <a:t>Quick Sort</a:t>
            </a:r>
          </a:p>
        </p:txBody>
      </p:sp>
      <p:sp>
        <p:nvSpPr>
          <p:cNvPr id="57" name="Rectangle 12" descr="Dynamic Programming&#10;">
            <a:extLst>
              <a:ext uri="{FF2B5EF4-FFF2-40B4-BE49-F238E27FC236}">
                <a16:creationId xmlns:a16="http://schemas.microsoft.com/office/drawing/2014/main" id="{2AFEEB72-DDE4-45AF-837B-6610324D53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15063" y="1844386"/>
            <a:ext cx="2743200" cy="457200"/>
          </a:xfrm>
          <a:prstGeom prst="rect">
            <a:avLst/>
          </a:prstGeom>
          <a:solidFill>
            <a:schemeClr val="accent5"/>
          </a:solidFill>
          <a:ln w="9525">
            <a:noFill/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Gotham Bold" pitchFamily="50" charset="0"/>
              </a:rPr>
              <a:t>Dynamic Programming</a:t>
            </a:r>
          </a:p>
        </p:txBody>
      </p:sp>
      <p:sp>
        <p:nvSpPr>
          <p:cNvPr id="58" name="Rectangle 10" descr="sets">
            <a:extLst>
              <a:ext uri="{FF2B5EF4-FFF2-40B4-BE49-F238E27FC236}">
                <a16:creationId xmlns:a16="http://schemas.microsoft.com/office/drawing/2014/main" id="{995D20B8-6C2D-4111-A4E2-561FD0314A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37332" y="2491186"/>
            <a:ext cx="2743200" cy="4572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noFill/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sz="1600" dirty="0">
                <a:solidFill>
                  <a:srgbClr val="000000"/>
                </a:solidFill>
                <a:latin typeface="Gotham Bold" pitchFamily="50" charset="0"/>
              </a:rPr>
              <a:t>Knapsack</a:t>
            </a:r>
          </a:p>
        </p:txBody>
      </p:sp>
      <p:sp>
        <p:nvSpPr>
          <p:cNvPr id="59" name="Rectangle 10" descr="sets">
            <a:extLst>
              <a:ext uri="{FF2B5EF4-FFF2-40B4-BE49-F238E27FC236}">
                <a16:creationId xmlns:a16="http://schemas.microsoft.com/office/drawing/2014/main" id="{2036C289-9CA9-4C67-9C41-2B6C471DBB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44755" y="3200892"/>
            <a:ext cx="2743200" cy="4572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noFill/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sz="1600" dirty="0">
                <a:solidFill>
                  <a:srgbClr val="000000"/>
                </a:solidFill>
                <a:latin typeface="Gotham Bold" pitchFamily="50" charset="0"/>
              </a:rPr>
              <a:t>Fibonacci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2D86E2F-AACE-19FD-642A-5425E8FB67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9</a:t>
            </a:fld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9FDE030-9A48-1D31-BBCC-045747455CC7}"/>
              </a:ext>
            </a:extLst>
          </p:cNvPr>
          <p:cNvGrpSpPr/>
          <p:nvPr/>
        </p:nvGrpSpPr>
        <p:grpSpPr>
          <a:xfrm>
            <a:off x="11317255" y="5989103"/>
            <a:ext cx="841781" cy="748032"/>
            <a:chOff x="11337354" y="6025684"/>
            <a:chExt cx="841781" cy="748032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0249B9D-82CF-37F7-39E6-B2713B7FF4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21" descr="Logo COP3530">
              <a:extLst>
                <a:ext uri="{FF2B5EF4-FFF2-40B4-BE49-F238E27FC236}">
                  <a16:creationId xmlns:a16="http://schemas.microsoft.com/office/drawing/2014/main" id="{B38997C4-DB29-61AD-ED19-950594214E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86587407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3502</TotalTime>
  <Words>1831</Words>
  <Application>Microsoft Office PowerPoint</Application>
  <PresentationFormat>Widescreen</PresentationFormat>
  <Paragraphs>446</Paragraphs>
  <Slides>32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0" baseType="lpstr">
      <vt:lpstr>Arial</vt:lpstr>
      <vt:lpstr>Calibri</vt:lpstr>
      <vt:lpstr>Calibri Light</vt:lpstr>
      <vt:lpstr>Consolas</vt:lpstr>
      <vt:lpstr>Courier New</vt:lpstr>
      <vt:lpstr>Gotham Bold</vt:lpstr>
      <vt:lpstr>Wingdings</vt:lpstr>
      <vt:lpstr>1_Office Theme</vt:lpstr>
      <vt:lpstr>PowerPoint Presentation</vt:lpstr>
      <vt:lpstr>   About Me: Amanpreet Kapoor          </vt:lpstr>
      <vt:lpstr>   Course Staff   </vt:lpstr>
      <vt:lpstr>   Learners: Let’s Get to Know You   </vt:lpstr>
      <vt:lpstr>   Course Objectives   </vt:lpstr>
      <vt:lpstr>   What is this Course About?   </vt:lpstr>
      <vt:lpstr>   What is this Course About?   </vt:lpstr>
      <vt:lpstr>  Categories of Data Structures  </vt:lpstr>
      <vt:lpstr>  Categories of Algorithms  </vt:lpstr>
      <vt:lpstr>   Logistics &amp; Policies   </vt:lpstr>
      <vt:lpstr>   Format   </vt:lpstr>
      <vt:lpstr>   Communication   </vt:lpstr>
      <vt:lpstr>   Communication   </vt:lpstr>
      <vt:lpstr>   Communication   </vt:lpstr>
      <vt:lpstr>   Debugging   </vt:lpstr>
      <vt:lpstr>   Grading   </vt:lpstr>
      <vt:lpstr>   Timeline   </vt:lpstr>
      <vt:lpstr> Programming Language </vt:lpstr>
      <vt:lpstr>   Tools   </vt:lpstr>
      <vt:lpstr>   Tools   </vt:lpstr>
      <vt:lpstr>   Textbook (Optional)   </vt:lpstr>
      <vt:lpstr>   Feedback   </vt:lpstr>
      <vt:lpstr>   Expectations   </vt:lpstr>
      <vt:lpstr>   Academic Dishonesty   </vt:lpstr>
      <vt:lpstr>   Academic Dishonesty   </vt:lpstr>
      <vt:lpstr>   Academic Dishonesty   </vt:lpstr>
      <vt:lpstr>   Academic Dishonesty   </vt:lpstr>
      <vt:lpstr>  Acknowledgements</vt:lpstr>
      <vt:lpstr>  References</vt:lpstr>
      <vt:lpstr>   Walkthrough   </vt:lpstr>
      <vt:lpstr>   Walkthrough   </vt:lpstr>
      <vt:lpstr>   Questions 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Amanpreet Kapoor Amanpreet Kapoor</dc:title>
  <dc:creator>amanpreet kapoor</dc:creator>
  <cp:lastModifiedBy>amanpreet kapoor</cp:lastModifiedBy>
  <cp:revision>299</cp:revision>
  <dcterms:created xsi:type="dcterms:W3CDTF">2020-04-14T17:15:24Z</dcterms:created>
  <dcterms:modified xsi:type="dcterms:W3CDTF">2022-08-25T15:58:35Z</dcterms:modified>
</cp:coreProperties>
</file>